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7" r:id="rId6"/>
    <p:sldId id="498" r:id="rId7"/>
    <p:sldId id="329" r:id="rId8"/>
    <p:sldId id="499" r:id="rId9"/>
    <p:sldId id="505" r:id="rId10"/>
    <p:sldId id="509" r:id="rId11"/>
    <p:sldId id="332" r:id="rId12"/>
    <p:sldId id="500" r:id="rId13"/>
    <p:sldId id="5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70B6-D276-4C93-BAA2-5D2E7186A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7E78A-BB47-43F4-A1D0-85C57F772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1A611-1047-4345-8B0D-D9B20886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5A4AC-7E8D-4D0F-A3AA-589C6741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18958-DDCB-4DC3-8190-6C7D8FDE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E6B66-EC17-45E0-A0B8-7A5ED8F0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5A1C5-F437-467D-8425-937453245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2E292-E19B-4C59-9CC0-D39B7294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6B92-31E1-4F8B-8A2A-4DA508E9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EA22A-031F-40E1-BDD7-9853A95A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BBB33-38B6-4B15-A39C-87EA34E46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30972-DA76-4365-9FC8-78F712B2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36B27-4E8D-499C-B7D0-29A67391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DBBF-BE9D-4D8C-BEB8-B2F4471F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CB0-8F4E-4DFC-AC7A-DFC31172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4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C175-4A66-4E20-9421-5D8A2A75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92E1A-1D8E-447E-A969-0AFEE4EAD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B481-FFD8-403C-BCB6-FA4931B8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AD38A-8170-4CFB-8A4B-A5A742F3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0780-8B53-49B9-8D6D-01A9AC4E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5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C9C2-3F75-4E2A-B946-949830E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28D7C-A322-48B9-9F6B-3355555B7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B608D-4338-4732-9BDB-A35D9C0B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95763-74EA-419E-A8AA-0521783D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87725-B400-45C9-92BC-587DDBF2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BC9A-3581-4464-8752-F913308D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DBD7-15B9-4321-ACC5-1FE9258F4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32048-0FEA-40A2-AD8D-3493E3A79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D5F80-A441-470F-9E8A-8B6C41B8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BB7F5-4F42-4CA5-A49E-75B45E18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CA80F-6DBF-484E-B06A-DA49820A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5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7901-E36B-4311-B18E-326284309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C54B9-3832-4FE5-B263-6113C08E7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527A8-3DA6-43F3-B225-333E80202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578D2-3B2E-453A-A59A-7FBDB3F34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919A45-8D33-47EB-84AA-0F6BD4B4E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AEC61-863C-4795-98BC-DAEF45AC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3E78E-F4D0-45A9-A422-0CBC1624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79828-CA1F-48B6-81E1-C43EDA69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05E43-C70F-490B-AFE7-17985F6F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1BA25-EDA7-4566-9DBF-DDCE2292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41ACE-67CD-41B8-96E3-D5E6F43E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223FE-98D1-48A0-8392-11030FB6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4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894FF-E3ED-48FD-BEA3-4895352F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94421-31C6-4D67-AAF6-C950CEAA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E833-B20D-4C73-A143-46ACE921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2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483A-04EB-4539-815C-B1A245AE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A1002-7A32-46D0-8261-F07AEE83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DE6B3-C41C-4FDC-BFE9-EF4EAB005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D5BF-91DC-4EE0-A1EA-1FA721B0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408FC-E7BD-42CB-9FDC-09372D95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14629-9A70-4C89-891D-35B7A9B1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B929-2454-4F49-A1F9-48D487C0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3D497-4FC7-44D9-BD7B-994FB5695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FFE76-1F41-490F-BBC9-74C98B732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D2AC5-CB9A-40C3-9EA6-61DAC6CC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193B3-B588-47E3-82B2-0F69613C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9C0E8-4FB5-47E6-8C64-A198219F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4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D8B2B0-7810-405F-9BC1-1172DB16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3C9B2-5C76-4779-A3BC-7FC84206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4200-4FE9-4101-926B-E1D96C481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A8B8-FC6A-42AF-9800-E7344EBE6538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F610F-8F9E-479D-9915-C0D12A9FF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DC048-029E-4205-A1C9-EFD65B6D2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4257-09F3-4317-9056-8734007D7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1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BD09-D158-4521-B749-27923BF00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2A88C-9253-48D0-BB10-3C7635BFB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4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981249" y="1643502"/>
            <a:ext cx="104294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-79944" y="991701"/>
            <a:ext cx="124908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Determine whether the two triangles are similar. </a:t>
            </a:r>
          </a:p>
          <a:p>
            <a:endParaRPr lang="en-US" sz="16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  <a:ea typeface="Gungsuh" panose="02030600000101010101" pitchFamily="18" charset="-127"/>
            </a:endParaRP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If they are, </a:t>
            </a:r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show all work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 and write a </a:t>
            </a:r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similarity statement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Gungsuh" panose="02030600000101010101" pitchFamily="18" charset="-127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08" t="54144" r="9976" b="13739"/>
          <a:stretch/>
        </p:blipFill>
        <p:spPr>
          <a:xfrm>
            <a:off x="106679" y="2453639"/>
            <a:ext cx="7032592" cy="38055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606980" y="6322595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92932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981249" y="1643502"/>
            <a:ext cx="104294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" t="34811" r="51394"/>
          <a:stretch/>
        </p:blipFill>
        <p:spPr>
          <a:xfrm>
            <a:off x="114663" y="3256227"/>
            <a:ext cx="4964354" cy="2626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154" y="750950"/>
                <a:ext cx="4497065" cy="2339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/>
                  <a:t>Given: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=15;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𝐷𝐸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=9;  </m:t>
                    </m:r>
                  </m:oMath>
                </a14:m>
                <a:endParaRPr lang="en-US" sz="3000" b="0" i="1" dirty="0">
                  <a:latin typeface="Cambria Math" panose="02040503050406030204" pitchFamily="18" charset="0"/>
                </a:endParaRPr>
              </a:p>
              <a:p>
                <a:r>
                  <a:rPr lang="en-US" sz="3000" b="0" dirty="0"/>
                  <a:t> 	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𝑋𝑊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=10; 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𝑌𝑊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3000" b="0" i="0" dirty="0">
                  <a:latin typeface="Cambria Math" panose="02040503050406030204" pitchFamily="18" charset="0"/>
                </a:endParaRPr>
              </a:p>
              <a:p>
                <a:r>
                  <a:rPr lang="en-US" sz="3000" b="0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sz="3000" b="0" dirty="0"/>
              </a:p>
              <a:p>
                <a:endParaRPr lang="en-US" sz="2600" dirty="0"/>
              </a:p>
              <a:p>
                <a:r>
                  <a:rPr lang="en-US" sz="3000" b="1" dirty="0"/>
                  <a:t>Prove: </a:t>
                </a:r>
                <a14:m>
                  <m:oMath xmlns:m="http://schemas.openxmlformats.org/officeDocument/2006/math">
                    <m:r>
                      <a:rPr lang="en-US" sz="3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𝐷𝐸𝐹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𝑊𝑌𝑋</m:t>
                    </m:r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4" y="750950"/>
                <a:ext cx="4497065" cy="2339102"/>
              </a:xfrm>
              <a:prstGeom prst="rect">
                <a:avLst/>
              </a:prstGeom>
              <a:blipFill rotWithShape="0">
                <a:blip r:embed="rId3"/>
                <a:stretch>
                  <a:fillRect l="-3117" t="-3125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800215" y="786541"/>
            <a:ext cx="5265688" cy="4852259"/>
            <a:chOff x="125178" y="3770125"/>
            <a:chExt cx="5265688" cy="485225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651590" y="3953815"/>
              <a:ext cx="10032" cy="46685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5178" y="4237149"/>
              <a:ext cx="51644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39670" y="3773935"/>
              <a:ext cx="24671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Statements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09796" y="3770125"/>
              <a:ext cx="148107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/>
                <a:t>Reasons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595870" y="29363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12603" y="1366722"/>
                <a:ext cx="3764877" cy="46166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dirty="0"/>
                  <a:t>1.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=15; 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𝐷𝐸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=9;  </m:t>
                    </m:r>
                  </m:oMath>
                </a14:m>
                <a:endParaRPr lang="en-US" sz="3000" i="1" dirty="0"/>
              </a:p>
              <a:p>
                <a:r>
                  <a:rPr lang="en-US" sz="3000" dirty="0"/>
                  <a:t>   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</a:rPr>
                      <m:t>𝑋𝑊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=10;  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𝑌𝑊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3000" dirty="0"/>
              </a:p>
              <a:p>
                <a:endParaRPr lang="en-US" sz="3000" dirty="0"/>
              </a:p>
              <a:p>
                <a:r>
                  <a:rPr lang="en-US" sz="3000" dirty="0"/>
                  <a:t>2.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≅∠</m:t>
                    </m:r>
                    <m:r>
                      <a:rPr lang="en-US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sz="3000" dirty="0"/>
              </a:p>
              <a:p>
                <a:endParaRPr lang="en-US" sz="3000" dirty="0"/>
              </a:p>
              <a:p>
                <a:r>
                  <a:rPr lang="en-US" sz="3000" dirty="0"/>
                  <a:t>3. </a:t>
                </a:r>
              </a:p>
              <a:p>
                <a:endParaRPr lang="en-US" sz="3000" dirty="0"/>
              </a:p>
              <a:p>
                <a:endParaRPr lang="en-US" sz="3000" dirty="0"/>
              </a:p>
              <a:p>
                <a:r>
                  <a:rPr lang="en-US" sz="3000" dirty="0"/>
                  <a:t>4. </a:t>
                </a:r>
              </a:p>
              <a:p>
                <a:endParaRPr lang="en-US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603" y="1366722"/>
                <a:ext cx="3764877" cy="4616648"/>
              </a:xfrm>
              <a:prstGeom prst="rect">
                <a:avLst/>
              </a:prstGeom>
              <a:blipFill rotWithShape="0">
                <a:blip r:embed="rId4"/>
                <a:stretch>
                  <a:fillRect l="-3890" t="-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9465215" y="1366722"/>
            <a:ext cx="1538626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000" dirty="0"/>
              <a:t>Given</a:t>
            </a:r>
          </a:p>
          <a:p>
            <a:pPr marL="457200" indent="-457200">
              <a:buAutoNum type="arabicPeriod"/>
            </a:pPr>
            <a:endParaRPr lang="en-US" sz="3000" dirty="0"/>
          </a:p>
          <a:p>
            <a:pPr marL="457200" indent="-457200">
              <a:buAutoNum type="arabicPeriod"/>
            </a:pPr>
            <a:endParaRPr lang="en-US" sz="3000" dirty="0"/>
          </a:p>
          <a:p>
            <a:r>
              <a:rPr lang="en-US" sz="3000" dirty="0"/>
              <a:t>2. Given</a:t>
            </a:r>
          </a:p>
          <a:p>
            <a:endParaRPr lang="en-US" sz="3000" dirty="0"/>
          </a:p>
          <a:p>
            <a:r>
              <a:rPr lang="en-US" sz="3000" dirty="0"/>
              <a:t>3. 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4. </a:t>
            </a:r>
          </a:p>
          <a:p>
            <a:endParaRPr lang="en-US" sz="2400" dirty="0">
              <a:latin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2978" y="0"/>
            <a:ext cx="9465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ungsuh" panose="02030600000101010101" pitchFamily="18" charset="-127"/>
                <a:ea typeface="Gungsuh" panose="02030600000101010101" pitchFamily="18" charset="-127"/>
              </a:rPr>
              <a:t>Warm Up – Monday, February 3, 2020</a:t>
            </a:r>
          </a:p>
        </p:txBody>
      </p:sp>
    </p:spTree>
    <p:extLst>
      <p:ext uri="{BB962C8B-B14F-4D97-AF65-F5344CB8AC3E}">
        <p14:creationId xmlns:p14="http://schemas.microsoft.com/office/powerpoint/2010/main" val="394950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41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White Boards…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0218" y="1010360"/>
            <a:ext cx="1066625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State if the triangles in each pair are similar. </a:t>
            </a:r>
          </a:p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If so, state how you know they are similar and complete </a:t>
            </a: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the similarity statement.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12552" b="63216"/>
          <a:stretch/>
        </p:blipFill>
        <p:spPr>
          <a:xfrm>
            <a:off x="399194" y="2980039"/>
            <a:ext cx="5217127" cy="2727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9872"/>
          <a:stretch/>
        </p:blipFill>
        <p:spPr>
          <a:xfrm>
            <a:off x="6518786" y="2857019"/>
            <a:ext cx="4630994" cy="346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6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5632" y="1645880"/>
            <a:ext cx="104294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95870" y="29363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702" y="2107545"/>
            <a:ext cx="3639058" cy="28197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0370" y="124544"/>
                <a:ext cx="9970999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𝐴𝐷𝐸</m:t>
                    </m:r>
                  </m:oMath>
                </a14:m>
                <a:r>
                  <a:rPr lang="en-US" sz="28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?</a:t>
                </a:r>
              </a:p>
              <a:p>
                <a:endParaRPr lang="en-US" sz="2800" dirty="0">
                  <a:latin typeface="Gungsuh" panose="02030600000101010101" pitchFamily="18" charset="-127"/>
                  <a:ea typeface="Gungsuh" panose="02030600000101010101" pitchFamily="18" charset="-127"/>
                </a:endParaRPr>
              </a:p>
              <a:p>
                <a:r>
                  <a:rPr lang="en-US" sz="28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Justify your reasoning</a:t>
                </a:r>
                <a:r>
                  <a:rPr lang="en-US" sz="2800" dirty="0">
                    <a:ea typeface="Gungsuh" panose="02030600000101010101" pitchFamily="18" charset="-127"/>
                  </a:rPr>
                  <a:t>...</a:t>
                </a:r>
                <a:r>
                  <a:rPr lang="en-US" sz="28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aka: show ALL your work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0" y="124544"/>
                <a:ext cx="9970999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222" t="-5263"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8B90205-8616-4347-932F-7D22124166C1}"/>
              </a:ext>
            </a:extLst>
          </p:cNvPr>
          <p:cNvSpPr txBox="1"/>
          <p:nvPr/>
        </p:nvSpPr>
        <p:spPr>
          <a:xfrm>
            <a:off x="5595870" y="4647225"/>
            <a:ext cx="514350" cy="283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F31C3-D559-4744-9486-9CE6620C2389}"/>
              </a:ext>
            </a:extLst>
          </p:cNvPr>
          <p:cNvSpPr txBox="1"/>
          <p:nvPr/>
        </p:nvSpPr>
        <p:spPr>
          <a:xfrm>
            <a:off x="5595870" y="2898283"/>
            <a:ext cx="514350" cy="283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4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30218" y="1010360"/>
            <a:ext cx="1066625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State if the triangles in each pair are similar. </a:t>
            </a:r>
          </a:p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If so, state how you know they are similar and complete </a:t>
            </a: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the similarity statement.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6675"/>
          <a:stretch/>
        </p:blipFill>
        <p:spPr>
          <a:xfrm>
            <a:off x="382843" y="2828885"/>
            <a:ext cx="6040354" cy="3232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77389" r="38728"/>
          <a:stretch/>
        </p:blipFill>
        <p:spPr>
          <a:xfrm>
            <a:off x="7319501" y="3613353"/>
            <a:ext cx="2956751" cy="7964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0"/>
            <a:ext cx="341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White Boards…</a:t>
            </a:r>
          </a:p>
        </p:txBody>
      </p:sp>
    </p:spTree>
    <p:extLst>
      <p:ext uri="{BB962C8B-B14F-4D97-AF65-F5344CB8AC3E}">
        <p14:creationId xmlns:p14="http://schemas.microsoft.com/office/powerpoint/2010/main" val="151235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4528" y="1069354"/>
            <a:ext cx="1024459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Determine if the pair of triangles are similar.</a:t>
            </a:r>
          </a:p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If they are, complete the similarity statement and the </a:t>
            </a: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method used to prove the similarity.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41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White Boards…</a:t>
            </a: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3" y="2916013"/>
            <a:ext cx="5143388" cy="32783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46490" y="5547992"/>
                <a:ext cx="411490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𝐸𝐵𝐴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~∆____________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490" y="5547992"/>
                <a:ext cx="4114909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79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5632" y="1645880"/>
            <a:ext cx="104294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95870" y="29363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0370" y="124544"/>
                <a:ext cx="1125179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𝐷𝐵𝐸</m:t>
                    </m:r>
                  </m:oMath>
                </a14:m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?</a:t>
                </a:r>
              </a:p>
              <a:p>
                <a:endParaRPr lang="en-US" sz="3200" dirty="0">
                  <a:latin typeface="Gungsuh" panose="02030600000101010101" pitchFamily="18" charset="-127"/>
                  <a:ea typeface="Gungsuh" panose="02030600000101010101" pitchFamily="18" charset="-127"/>
                </a:endParaRPr>
              </a:p>
              <a:p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Justify your reasoning</a:t>
                </a:r>
                <a:r>
                  <a:rPr lang="en-US" sz="3200" dirty="0">
                    <a:ea typeface="Gungsuh" panose="02030600000101010101" pitchFamily="18" charset="-127"/>
                  </a:rPr>
                  <a:t>...</a:t>
                </a:r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aka: show ALL your work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0" y="124544"/>
                <a:ext cx="11251798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354" t="-6202" r="-488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27704" y="2107545"/>
            <a:ext cx="5368412" cy="4086777"/>
            <a:chOff x="0" y="0"/>
            <a:chExt cx="1714500" cy="13589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714500" cy="1358900"/>
            </a:xfrm>
            <a:prstGeom prst="rect">
              <a:avLst/>
            </a:prstGeom>
          </p:spPr>
        </p:pic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646654" y="681179"/>
              <a:ext cx="3524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3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27</a:t>
              </a:r>
              <a:endPara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55E2E1D-FC5B-48C5-8927-8FB82D98DE1D}"/>
              </a:ext>
            </a:extLst>
          </p:cNvPr>
          <p:cNvSpPr txBox="1"/>
          <p:nvPr/>
        </p:nvSpPr>
        <p:spPr>
          <a:xfrm>
            <a:off x="2462021" y="4297789"/>
            <a:ext cx="514350" cy="283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294D-B8E6-40C8-BC09-6ABB910D5DC5}"/>
              </a:ext>
            </a:extLst>
          </p:cNvPr>
          <p:cNvSpPr txBox="1"/>
          <p:nvPr/>
        </p:nvSpPr>
        <p:spPr>
          <a:xfrm>
            <a:off x="1323975" y="3622039"/>
            <a:ext cx="595245" cy="407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5632" y="1645880"/>
            <a:ext cx="1042943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95870" y="29363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70" y="1998632"/>
            <a:ext cx="4097606" cy="377036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0370" y="124544"/>
                <a:ext cx="1125179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𝐴𝐷𝐸</m:t>
                    </m:r>
                  </m:oMath>
                </a14:m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?</a:t>
                </a:r>
              </a:p>
              <a:p>
                <a:endParaRPr lang="en-US" sz="3200" dirty="0">
                  <a:latin typeface="Gungsuh" panose="02030600000101010101" pitchFamily="18" charset="-127"/>
                  <a:ea typeface="Gungsuh" panose="02030600000101010101" pitchFamily="18" charset="-127"/>
                </a:endParaRPr>
              </a:p>
              <a:p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Justify your reasoning</a:t>
                </a:r>
                <a:r>
                  <a:rPr lang="en-US" sz="3200" dirty="0">
                    <a:ea typeface="Gungsuh" panose="02030600000101010101" pitchFamily="18" charset="-127"/>
                  </a:rPr>
                  <a:t>...</a:t>
                </a:r>
                <a:r>
                  <a:rPr lang="en-US" sz="3200" dirty="0">
                    <a:latin typeface="Gungsuh" panose="02030600000101010101" pitchFamily="18" charset="-127"/>
                    <a:ea typeface="Gungsuh" panose="02030600000101010101" pitchFamily="18" charset="-127"/>
                  </a:rPr>
                  <a:t> aka: show ALL your work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70" y="124544"/>
                <a:ext cx="11251798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354" t="-6202" r="-488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26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4528" y="1069354"/>
            <a:ext cx="1024459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Determine if the pair of triangles are similar.</a:t>
            </a:r>
          </a:p>
          <a:p>
            <a:endParaRPr lang="en-US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If they are, complete the similarity statement and the </a:t>
            </a:r>
          </a:p>
          <a:p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method used to prove the similarity.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9728" t="4898" r="17013" b="81763"/>
          <a:stretch/>
        </p:blipFill>
        <p:spPr>
          <a:xfrm>
            <a:off x="4979648" y="6091083"/>
            <a:ext cx="7230911" cy="7669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16650"/>
          <a:stretch/>
        </p:blipFill>
        <p:spPr>
          <a:xfrm>
            <a:off x="49290" y="2798028"/>
            <a:ext cx="6799510" cy="33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4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53CB147CCE6142BE71B503C771FC18" ma:contentTypeVersion="21" ma:contentTypeDescription="Create a new document." ma:contentTypeScope="" ma:versionID="ca428fb686b0fa7fdecc90fb8299e3d6">
  <xsd:schema xmlns:xsd="http://www.w3.org/2001/XMLSchema" xmlns:xs="http://www.w3.org/2001/XMLSchema" xmlns:p="http://schemas.microsoft.com/office/2006/metadata/properties" xmlns:ns3="f4b75dc3-52ca-4e07-939a-0f6cb9889235" xmlns:ns4="f9c6027f-ec61-43d8-b02f-c2c19a4bbaa0" targetNamespace="http://schemas.microsoft.com/office/2006/metadata/properties" ma:root="true" ma:fieldsID="b1b82e3ca083ffdc05fc9888236fc706" ns3:_="" ns4:_="">
    <xsd:import namespace="f4b75dc3-52ca-4e07-939a-0f6cb9889235"/>
    <xsd:import namespace="f9c6027f-ec61-43d8-b02f-c2c19a4bbaa0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75dc3-52ca-4e07-939a-0f6cb9889235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dexed="tru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6027f-ec61-43d8-b02f-c2c19a4bba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f4b75dc3-52ca-4e07-939a-0f6cb9889235" xsi:nil="true"/>
    <FolderType xmlns="f4b75dc3-52ca-4e07-939a-0f6cb9889235" xsi:nil="true"/>
    <Student_Groups xmlns="f4b75dc3-52ca-4e07-939a-0f6cb9889235">
      <UserInfo>
        <DisplayName/>
        <AccountId xsi:nil="true"/>
        <AccountType/>
      </UserInfo>
    </Student_Groups>
    <Students xmlns="f4b75dc3-52ca-4e07-939a-0f6cb9889235">
      <UserInfo>
        <DisplayName/>
        <AccountId xsi:nil="true"/>
        <AccountType/>
      </UserInfo>
    </Students>
    <DefaultSectionNames xmlns="f4b75dc3-52ca-4e07-939a-0f6cb9889235" xsi:nil="true"/>
    <AppVersion xmlns="f4b75dc3-52ca-4e07-939a-0f6cb9889235" xsi:nil="true"/>
    <Teachers xmlns="f4b75dc3-52ca-4e07-939a-0f6cb9889235">
      <UserInfo>
        <DisplayName/>
        <AccountId xsi:nil="true"/>
        <AccountType/>
      </UserInfo>
    </Teachers>
    <Owner xmlns="f4b75dc3-52ca-4e07-939a-0f6cb9889235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C755225B-F54F-4E10-ABF8-751AE3CCA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b75dc3-52ca-4e07-939a-0f6cb9889235"/>
    <ds:schemaRef ds:uri="f9c6027f-ec61-43d8-b02f-c2c19a4bba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5D460B-789D-4B3E-8139-2394E78A2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851BA-676A-44E4-8F28-940E2578B684}">
  <ds:schemaRefs>
    <ds:schemaRef ds:uri="http://schemas.microsoft.com/office/2006/metadata/properties"/>
    <ds:schemaRef ds:uri="http://schemas.microsoft.com/office/infopath/2007/PartnerControls"/>
    <ds:schemaRef ds:uri="f4b75dc3-52ca-4e07-939a-0f6cb98892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270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Gungsuh</vt:lpstr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Miller</dc:creator>
  <cp:lastModifiedBy>Emily Miller</cp:lastModifiedBy>
  <cp:revision>1</cp:revision>
  <dcterms:created xsi:type="dcterms:W3CDTF">2020-02-02T17:09:12Z</dcterms:created>
  <dcterms:modified xsi:type="dcterms:W3CDTF">2020-02-02T17:10:27Z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0x010100A153CB147CCE6142BE71B503C771FC18</vt:lpwstr>
  </property>
</Properties>
</file>