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28"/>
  </p:notesMasterIdLst>
  <p:sldIdLst>
    <p:sldId id="259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</p:sldIdLst>
  <p:sldSz cx="15138400" cy="11353800"/>
  <p:notesSz cx="6858000" cy="9144000"/>
  <p:embeddedFontLst>
    <p:embeddedFont>
      <p:font typeface="Calibri Light" panose="020F0302020204030204" pitchFamily="34" charset="0"/>
      <p:regular r:id="rId29"/>
      <p:italic r:id="rId30"/>
    </p:embeddedFont>
    <p:embeddedFont>
      <p:font typeface="Cambria Math" panose="02040503050406030204" pitchFamily="18" charset="0"/>
      <p:regular r:id="rId31"/>
    </p:embeddedFont>
    <p:embeddedFont>
      <p:font typeface="Calibri" panose="020F0502020204030204" pitchFamily="34" charset="0"/>
      <p:regular r:id="rId32"/>
      <p:bold r:id="rId33"/>
      <p:italic r:id="rId34"/>
      <p:boldItalic r:id="rId35"/>
    </p:embeddedFont>
    <p:embeddedFont>
      <p:font typeface="Arial Black" panose="020B0A04020102020204" pitchFamily="34" charset="0"/>
      <p:bold r:id="rId36"/>
    </p:embeddedFont>
    <p:embeddedFont>
      <p:font typeface="Forte" panose="03060902040502070203" pitchFamily="66" charset="0"/>
      <p:regular r:id="rId3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3" d="100"/>
          <a:sy n="43" d="100"/>
        </p:scale>
        <p:origin x="13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5.fntdata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1.fntdata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4.fntdata"/><Relationship Id="rId37" Type="http://schemas.openxmlformats.org/officeDocument/2006/relationships/font" Target="fonts/font9.fntdata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36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2.fntdata"/><Relationship Id="rId35" Type="http://schemas.openxmlformats.org/officeDocument/2006/relationships/font" Target="fonts/font7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3EB658-243A-4612-907C-115A2FF3F663}" type="datetimeFigureOut">
              <a:rPr lang="en-US" smtClean="0"/>
              <a:t>5/14/2017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2CA1E7-BE13-4F87-AF7C-A3A4D94342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5725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82 degrees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2CA1E7-BE13-4F87-AF7C-A3A4D943425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3428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X = 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2CA1E7-BE13-4F87-AF7C-A3A4D943425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3995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11 </m:t>
                          </m:r>
                          <m:r>
                            <a:rPr lang="en-US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36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/>
                <a:r>
                  <a:rPr lang="en-US" sz="1200" i="0" smtClean="0">
                    <a:latin typeface="Cambria Math" panose="02040503050406030204" pitchFamily="18" charset="0"/>
                  </a:rPr>
                  <a:t>(</a:t>
                </a:r>
                <a:r>
                  <a:rPr lang="en-US" sz="1200" b="0" i="0" smtClean="0">
                    <a:latin typeface="Cambria Math" panose="02040503050406030204" pitchFamily="18" charset="0"/>
                  </a:rPr>
                  <a:t>11 </a:t>
                </a:r>
                <a:r>
                  <a:rPr lang="en-US" sz="1200" b="0" i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𝜋</a:t>
                </a:r>
                <a:r>
                  <a:rPr lang="en-US" sz="1200" b="0" i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)/</a:t>
                </a:r>
                <a:r>
                  <a:rPr lang="en-US" sz="1200" b="0" i="0" smtClean="0">
                    <a:latin typeface="Cambria Math" panose="02040503050406030204" pitchFamily="18" charset="0"/>
                  </a:rPr>
                  <a:t>36</a:t>
                </a:r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2CA1E7-BE13-4F87-AF7C-A3A4D943425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1044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54 degrees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2CA1E7-BE13-4F87-AF7C-A3A4D943425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98483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43 cm squared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2CA1E7-BE13-4F87-AF7C-A3A4D943425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96380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38.48 units squared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2CA1E7-BE13-4F87-AF7C-A3A4D943425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35465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30.5 units squared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2CA1E7-BE13-4F87-AF7C-A3A4D943425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25749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Radian = arc length/radius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2CA1E7-BE13-4F87-AF7C-A3A4D943425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17738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2.28 rad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2CA1E7-BE13-4F87-AF7C-A3A4D943425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28549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4.7 in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2CA1E7-BE13-4F87-AF7C-A3A4D9434251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77965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7.3cm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2CA1E7-BE13-4F87-AF7C-A3A4D9434251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6667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2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∡</m:t>
                      </m:r>
                      <m:r>
                        <a:rPr lang="en-US" sz="12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𝐴𝐷𝐵</m:t>
                      </m:r>
                      <m:r>
                        <a:rPr lang="en-US" sz="1200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=38</m:t>
                      </m:r>
                      <m:r>
                        <a:rPr lang="en-US" sz="12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lang="en-US" sz="1100" dirty="0">
                  <a:solidFill>
                    <a:srgbClr val="0000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1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𝐷𝐶</m:t>
                          </m:r>
                        </m:e>
                      </m:acc>
                      <m:r>
                        <a:rPr lang="en-US" sz="1200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=90</m:t>
                      </m:r>
                      <m:r>
                        <a:rPr lang="en-US" sz="12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lang="en-US" sz="1100" dirty="0">
                  <a:solidFill>
                    <a:srgbClr val="0000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/>
                <a:r>
                  <a:rPr lang="en-US" sz="1200" i="0" smtClean="0">
                    <a:solidFill>
                      <a:srgbClr val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∡𝐴𝐷𝐵</a:t>
                </a:r>
                <a:r>
                  <a:rPr lang="en-US" sz="1200" b="0" i="0" smtClean="0">
                    <a:solidFill>
                      <a:srgbClr val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=38°</a:t>
                </a:r>
                <a:endParaRPr lang="en-US" sz="1100" dirty="0">
                  <a:solidFill>
                    <a:srgbClr val="0000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:r>
                  <a:rPr lang="en-US" sz="1200" i="0">
                    <a:solidFill>
                      <a:srgbClr val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(𝐷𝐶) ̂</a:t>
                </a:r>
                <a:r>
                  <a:rPr lang="en-US" sz="1200" b="0" i="0" smtClean="0">
                    <a:solidFill>
                      <a:srgbClr val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=90°</a:t>
                </a:r>
                <a:endParaRPr lang="en-US" sz="1100" dirty="0">
                  <a:solidFill>
                    <a:srgbClr val="0000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2CA1E7-BE13-4F87-AF7C-A3A4D943425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3148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71.2 cm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2CA1E7-BE13-4F87-AF7C-A3A4D9434251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78286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2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+3)</m:t>
                          </m:r>
                        </m:e>
                        <m:sup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−4)</m:t>
                          </m:r>
                        </m:e>
                        <m:sup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 =49</m:t>
                      </m:r>
                    </m:oMath>
                  </m:oMathPara>
                </a14:m>
                <a:endParaRPr lang="en-US" sz="120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200" i="0" smtClean="0">
                    <a:latin typeface="Cambria Math" panose="02040503050406030204" pitchFamily="18" charset="0"/>
                  </a:rPr>
                  <a:t>〖</a:t>
                </a:r>
                <a:r>
                  <a:rPr lang="en-US" sz="1200" b="0" i="0" smtClean="0">
                    <a:latin typeface="Cambria Math" panose="02040503050406030204" pitchFamily="18" charset="0"/>
                  </a:rPr>
                  <a:t>(𝑥+3)</a:t>
                </a:r>
                <a:r>
                  <a:rPr lang="en-US" sz="1200" b="0" i="0" smtClean="0">
                    <a:latin typeface="Cambria Math" panose="02040503050406030204" pitchFamily="18" charset="0"/>
                  </a:rPr>
                  <a:t>〗^</a:t>
                </a:r>
                <a:r>
                  <a:rPr lang="en-US" sz="1200" b="0" i="0" smtClean="0">
                    <a:latin typeface="Cambria Math" panose="02040503050406030204" pitchFamily="18" charset="0"/>
                  </a:rPr>
                  <a:t>2+〖(𝑦−4)〗^2  =49</a:t>
                </a:r>
                <a:endParaRPr lang="en-US" sz="1200" dirty="0"/>
              </a:p>
              <a:p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2CA1E7-BE13-4F87-AF7C-A3A4D9434251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81873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2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+2)</m:t>
                          </m:r>
                        </m:e>
                        <m:sup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−7)</m:t>
                          </m:r>
                        </m:e>
                        <m:sup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 =74</m:t>
                      </m:r>
                    </m:oMath>
                  </m:oMathPara>
                </a14:m>
                <a:endParaRPr lang="en-US" sz="120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200" i="0" smtClean="0">
                    <a:latin typeface="Cambria Math" panose="02040503050406030204" pitchFamily="18" charset="0"/>
                  </a:rPr>
                  <a:t>〖</a:t>
                </a:r>
                <a:r>
                  <a:rPr lang="en-US" sz="1200" b="0" i="0" smtClean="0">
                    <a:latin typeface="Cambria Math" panose="02040503050406030204" pitchFamily="18" charset="0"/>
                  </a:rPr>
                  <a:t>(𝑥+2)</a:t>
                </a:r>
                <a:r>
                  <a:rPr lang="en-US" sz="1200" b="0" i="0" smtClean="0">
                    <a:latin typeface="Cambria Math" panose="02040503050406030204" pitchFamily="18" charset="0"/>
                  </a:rPr>
                  <a:t>〗^</a:t>
                </a:r>
                <a:r>
                  <a:rPr lang="en-US" sz="1200" b="0" i="0" smtClean="0">
                    <a:latin typeface="Cambria Math" panose="02040503050406030204" pitchFamily="18" charset="0"/>
                  </a:rPr>
                  <a:t>2+〖(𝑦−7)〗^2  =74</a:t>
                </a:r>
                <a:endParaRPr lang="en-US" sz="1200" dirty="0"/>
              </a:p>
              <a:p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2CA1E7-BE13-4F87-AF7C-A3A4D9434251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34757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2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−3)</m:t>
                          </m:r>
                        </m:e>
                        <m:sup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+5)</m:t>
                          </m:r>
                        </m:e>
                        <m:sup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 =16</m:t>
                      </m:r>
                    </m:oMath>
                  </m:oMathPara>
                </a14:m>
                <a:endParaRPr lang="en-US" sz="120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200" i="0" smtClean="0">
                    <a:latin typeface="Cambria Math" panose="02040503050406030204" pitchFamily="18" charset="0"/>
                  </a:rPr>
                  <a:t>〖</a:t>
                </a:r>
                <a:r>
                  <a:rPr lang="en-US" sz="1200" b="0" i="0" smtClean="0">
                    <a:latin typeface="Cambria Math" panose="02040503050406030204" pitchFamily="18" charset="0"/>
                  </a:rPr>
                  <a:t>(𝑥−3)</a:t>
                </a:r>
                <a:r>
                  <a:rPr lang="en-US" sz="1200" b="0" i="0" smtClean="0">
                    <a:latin typeface="Cambria Math" panose="02040503050406030204" pitchFamily="18" charset="0"/>
                  </a:rPr>
                  <a:t>〗^</a:t>
                </a:r>
                <a:r>
                  <a:rPr lang="en-US" sz="1200" b="0" i="0" smtClean="0">
                    <a:latin typeface="Cambria Math" panose="02040503050406030204" pitchFamily="18" charset="0"/>
                  </a:rPr>
                  <a:t>2+〖(𝑦+5)〗^2  =16</a:t>
                </a:r>
                <a:endParaRPr lang="en-US" sz="1200" dirty="0"/>
              </a:p>
              <a:p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2CA1E7-BE13-4F87-AF7C-A3A4D9434251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14469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sz="12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Center: (8, -3)</a:t>
                </a:r>
                <a:endParaRPr lang="en-US" sz="800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sz="12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Radius: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12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1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93</m:t>
                        </m:r>
                      </m:e>
                    </m:ra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sz="12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Center: (8, -3)</a:t>
                </a:r>
                <a:endParaRPr lang="en-US" sz="800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sz="12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Radius: </a:t>
                </a:r>
                <a:r>
                  <a:rPr lang="en-US" sz="1200" i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√</a:t>
                </a:r>
                <a:r>
                  <a:rPr lang="en-US" sz="1200" b="0" i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93</a:t>
                </a:r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2CA1E7-BE13-4F87-AF7C-A3A4D9434251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02852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Yes, it does lie on the circle.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2CA1E7-BE13-4F87-AF7C-A3A4D9434251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4364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79 degrees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2CA1E7-BE13-4F87-AF7C-A3A4D943425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3803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X = 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2CA1E7-BE13-4F87-AF7C-A3A4D943425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2253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95 degrees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2CA1E7-BE13-4F87-AF7C-A3A4D943425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9331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202 degrees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2CA1E7-BE13-4F87-AF7C-A3A4D943425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5510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26 degrees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2CA1E7-BE13-4F87-AF7C-A3A4D943425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4171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35 degrees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2CA1E7-BE13-4F87-AF7C-A3A4D943425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4711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X = 21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2CA1E7-BE13-4F87-AF7C-A3A4D943425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8379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5380" y="1858135"/>
            <a:ext cx="12867640" cy="3952804"/>
          </a:xfrm>
        </p:spPr>
        <p:txBody>
          <a:bodyPr anchor="b"/>
          <a:lstStyle>
            <a:lvl1pPr algn="ctr">
              <a:defRPr sz="9935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92300" y="5963374"/>
            <a:ext cx="11353800" cy="2741206"/>
          </a:xfrm>
        </p:spPr>
        <p:txBody>
          <a:bodyPr/>
          <a:lstStyle>
            <a:lvl1pPr marL="0" indent="0" algn="ctr">
              <a:buNone/>
              <a:defRPr sz="3974"/>
            </a:lvl1pPr>
            <a:lvl2pPr marL="756978" indent="0" algn="ctr">
              <a:buNone/>
              <a:defRPr sz="3311"/>
            </a:lvl2pPr>
            <a:lvl3pPr marL="1513957" indent="0" algn="ctr">
              <a:buNone/>
              <a:defRPr sz="2981"/>
            </a:lvl3pPr>
            <a:lvl4pPr marL="2270935" indent="0" algn="ctr">
              <a:buNone/>
              <a:defRPr sz="2649"/>
            </a:lvl4pPr>
            <a:lvl5pPr marL="3027913" indent="0" algn="ctr">
              <a:buNone/>
              <a:defRPr sz="2649"/>
            </a:lvl5pPr>
            <a:lvl6pPr marL="3784892" indent="0" algn="ctr">
              <a:buNone/>
              <a:defRPr sz="2649"/>
            </a:lvl6pPr>
            <a:lvl7pPr marL="4541869" indent="0" algn="ctr">
              <a:buNone/>
              <a:defRPr sz="2649"/>
            </a:lvl7pPr>
            <a:lvl8pPr marL="5298847" indent="0" algn="ctr">
              <a:buNone/>
              <a:defRPr sz="2649"/>
            </a:lvl8pPr>
            <a:lvl9pPr marL="6055826" indent="0" algn="ctr">
              <a:buNone/>
              <a:defRPr sz="2649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24DA0-C308-4374-9E17-ADEAD6419270}" type="datetimeFigureOut">
              <a:rPr lang="en-US" smtClean="0"/>
              <a:t>5/14/2017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696EB-D059-43AD-9095-E4AF03B2A2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1350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24DA0-C308-4374-9E17-ADEAD6419270}" type="datetimeFigureOut">
              <a:rPr lang="en-US" smtClean="0"/>
              <a:t>5/14/2017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696EB-D059-43AD-9095-E4AF03B2A2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8522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833418" y="604487"/>
            <a:ext cx="3264218" cy="96218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40766" y="604487"/>
            <a:ext cx="9603423" cy="962182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24DA0-C308-4374-9E17-ADEAD6419270}" type="datetimeFigureOut">
              <a:rPr lang="en-US" smtClean="0"/>
              <a:t>5/14/2017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696EB-D059-43AD-9095-E4AF03B2A2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0347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24DA0-C308-4374-9E17-ADEAD6419270}" type="datetimeFigureOut">
              <a:rPr lang="en-US" smtClean="0"/>
              <a:t>5/14/2017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696EB-D059-43AD-9095-E4AF03B2A2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9204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2882" y="2830571"/>
            <a:ext cx="13056870" cy="4722865"/>
          </a:xfrm>
        </p:spPr>
        <p:txBody>
          <a:bodyPr anchor="b"/>
          <a:lstStyle>
            <a:lvl1pPr>
              <a:defRPr sz="9935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32882" y="7598115"/>
            <a:ext cx="13056870" cy="2483643"/>
          </a:xfrm>
        </p:spPr>
        <p:txBody>
          <a:bodyPr/>
          <a:lstStyle>
            <a:lvl1pPr marL="0" indent="0">
              <a:buNone/>
              <a:defRPr sz="3974">
                <a:solidFill>
                  <a:schemeClr val="tx1"/>
                </a:solidFill>
              </a:defRPr>
            </a:lvl1pPr>
            <a:lvl2pPr marL="756978" indent="0">
              <a:buNone/>
              <a:defRPr sz="3311">
                <a:solidFill>
                  <a:schemeClr val="tx1">
                    <a:tint val="75000"/>
                  </a:schemeClr>
                </a:solidFill>
              </a:defRPr>
            </a:lvl2pPr>
            <a:lvl3pPr marL="1513957" indent="0">
              <a:buNone/>
              <a:defRPr sz="2981">
                <a:solidFill>
                  <a:schemeClr val="tx1">
                    <a:tint val="75000"/>
                  </a:schemeClr>
                </a:solidFill>
              </a:defRPr>
            </a:lvl3pPr>
            <a:lvl4pPr marL="2270935" indent="0">
              <a:buNone/>
              <a:defRPr sz="2649">
                <a:solidFill>
                  <a:schemeClr val="tx1">
                    <a:tint val="75000"/>
                  </a:schemeClr>
                </a:solidFill>
              </a:defRPr>
            </a:lvl4pPr>
            <a:lvl5pPr marL="3027913" indent="0">
              <a:buNone/>
              <a:defRPr sz="2649">
                <a:solidFill>
                  <a:schemeClr val="tx1">
                    <a:tint val="75000"/>
                  </a:schemeClr>
                </a:solidFill>
              </a:defRPr>
            </a:lvl5pPr>
            <a:lvl6pPr marL="3784892" indent="0">
              <a:buNone/>
              <a:defRPr sz="2649">
                <a:solidFill>
                  <a:schemeClr val="tx1">
                    <a:tint val="75000"/>
                  </a:schemeClr>
                </a:solidFill>
              </a:defRPr>
            </a:lvl6pPr>
            <a:lvl7pPr marL="4541869" indent="0">
              <a:buNone/>
              <a:defRPr sz="2649">
                <a:solidFill>
                  <a:schemeClr val="tx1">
                    <a:tint val="75000"/>
                  </a:schemeClr>
                </a:solidFill>
              </a:defRPr>
            </a:lvl7pPr>
            <a:lvl8pPr marL="5298847" indent="0">
              <a:buNone/>
              <a:defRPr sz="2649">
                <a:solidFill>
                  <a:schemeClr val="tx1">
                    <a:tint val="75000"/>
                  </a:schemeClr>
                </a:solidFill>
              </a:defRPr>
            </a:lvl8pPr>
            <a:lvl9pPr marL="6055826" indent="0">
              <a:buNone/>
              <a:defRPr sz="264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24DA0-C308-4374-9E17-ADEAD6419270}" type="datetimeFigureOut">
              <a:rPr lang="en-US" smtClean="0"/>
              <a:t>5/14/2017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696EB-D059-43AD-9095-E4AF03B2A2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8976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40765" y="3022424"/>
            <a:ext cx="6433820" cy="720388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63815" y="3022424"/>
            <a:ext cx="6433820" cy="720388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24DA0-C308-4374-9E17-ADEAD6419270}" type="datetimeFigureOut">
              <a:rPr lang="en-US" smtClean="0"/>
              <a:t>5/14/2017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696EB-D059-43AD-9095-E4AF03B2A2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7498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2737" y="604489"/>
            <a:ext cx="13056870" cy="219454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2739" y="2783259"/>
            <a:ext cx="6404252" cy="1364032"/>
          </a:xfrm>
        </p:spPr>
        <p:txBody>
          <a:bodyPr anchor="b"/>
          <a:lstStyle>
            <a:lvl1pPr marL="0" indent="0">
              <a:buNone/>
              <a:defRPr sz="3974" b="1"/>
            </a:lvl1pPr>
            <a:lvl2pPr marL="756978" indent="0">
              <a:buNone/>
              <a:defRPr sz="3311" b="1"/>
            </a:lvl2pPr>
            <a:lvl3pPr marL="1513957" indent="0">
              <a:buNone/>
              <a:defRPr sz="2981" b="1"/>
            </a:lvl3pPr>
            <a:lvl4pPr marL="2270935" indent="0">
              <a:buNone/>
              <a:defRPr sz="2649" b="1"/>
            </a:lvl4pPr>
            <a:lvl5pPr marL="3027913" indent="0">
              <a:buNone/>
              <a:defRPr sz="2649" b="1"/>
            </a:lvl5pPr>
            <a:lvl6pPr marL="3784892" indent="0">
              <a:buNone/>
              <a:defRPr sz="2649" b="1"/>
            </a:lvl6pPr>
            <a:lvl7pPr marL="4541869" indent="0">
              <a:buNone/>
              <a:defRPr sz="2649" b="1"/>
            </a:lvl7pPr>
            <a:lvl8pPr marL="5298847" indent="0">
              <a:buNone/>
              <a:defRPr sz="2649" b="1"/>
            </a:lvl8pPr>
            <a:lvl9pPr marL="6055826" indent="0">
              <a:buNone/>
              <a:defRPr sz="2649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2739" y="4147291"/>
            <a:ext cx="6404252" cy="61000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663817" y="2783259"/>
            <a:ext cx="6435792" cy="1364032"/>
          </a:xfrm>
        </p:spPr>
        <p:txBody>
          <a:bodyPr anchor="b"/>
          <a:lstStyle>
            <a:lvl1pPr marL="0" indent="0">
              <a:buNone/>
              <a:defRPr sz="3974" b="1"/>
            </a:lvl1pPr>
            <a:lvl2pPr marL="756978" indent="0">
              <a:buNone/>
              <a:defRPr sz="3311" b="1"/>
            </a:lvl2pPr>
            <a:lvl3pPr marL="1513957" indent="0">
              <a:buNone/>
              <a:defRPr sz="2981" b="1"/>
            </a:lvl3pPr>
            <a:lvl4pPr marL="2270935" indent="0">
              <a:buNone/>
              <a:defRPr sz="2649" b="1"/>
            </a:lvl4pPr>
            <a:lvl5pPr marL="3027913" indent="0">
              <a:buNone/>
              <a:defRPr sz="2649" b="1"/>
            </a:lvl5pPr>
            <a:lvl6pPr marL="3784892" indent="0">
              <a:buNone/>
              <a:defRPr sz="2649" b="1"/>
            </a:lvl6pPr>
            <a:lvl7pPr marL="4541869" indent="0">
              <a:buNone/>
              <a:defRPr sz="2649" b="1"/>
            </a:lvl7pPr>
            <a:lvl8pPr marL="5298847" indent="0">
              <a:buNone/>
              <a:defRPr sz="2649" b="1"/>
            </a:lvl8pPr>
            <a:lvl9pPr marL="6055826" indent="0">
              <a:buNone/>
              <a:defRPr sz="2649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663817" y="4147291"/>
            <a:ext cx="6435792" cy="61000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24DA0-C308-4374-9E17-ADEAD6419270}" type="datetimeFigureOut">
              <a:rPr lang="en-US" smtClean="0"/>
              <a:t>5/14/2017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696EB-D059-43AD-9095-E4AF03B2A2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8339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24DA0-C308-4374-9E17-ADEAD6419270}" type="datetimeFigureOut">
              <a:rPr lang="en-US" smtClean="0"/>
              <a:t>5/14/2017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696EB-D059-43AD-9095-E4AF03B2A2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2392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24DA0-C308-4374-9E17-ADEAD6419270}" type="datetimeFigureOut">
              <a:rPr lang="en-US" smtClean="0"/>
              <a:t>5/14/2017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696EB-D059-43AD-9095-E4AF03B2A2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1579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2737" y="756920"/>
            <a:ext cx="4882528" cy="2649220"/>
          </a:xfrm>
        </p:spPr>
        <p:txBody>
          <a:bodyPr anchor="b"/>
          <a:lstStyle>
            <a:lvl1pPr>
              <a:defRPr sz="5298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35793" y="1634741"/>
            <a:ext cx="7663815" cy="8068557"/>
          </a:xfrm>
        </p:spPr>
        <p:txBody>
          <a:bodyPr/>
          <a:lstStyle>
            <a:lvl1pPr>
              <a:defRPr sz="5298"/>
            </a:lvl1pPr>
            <a:lvl2pPr>
              <a:defRPr sz="4637"/>
            </a:lvl2pPr>
            <a:lvl3pPr>
              <a:defRPr sz="3974"/>
            </a:lvl3pPr>
            <a:lvl4pPr>
              <a:defRPr sz="3311"/>
            </a:lvl4pPr>
            <a:lvl5pPr>
              <a:defRPr sz="3311"/>
            </a:lvl5pPr>
            <a:lvl6pPr>
              <a:defRPr sz="3311"/>
            </a:lvl6pPr>
            <a:lvl7pPr>
              <a:defRPr sz="3311"/>
            </a:lvl7pPr>
            <a:lvl8pPr>
              <a:defRPr sz="3311"/>
            </a:lvl8pPr>
            <a:lvl9pPr>
              <a:defRPr sz="3311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42737" y="3406140"/>
            <a:ext cx="4882528" cy="6310296"/>
          </a:xfrm>
        </p:spPr>
        <p:txBody>
          <a:bodyPr/>
          <a:lstStyle>
            <a:lvl1pPr marL="0" indent="0">
              <a:buNone/>
              <a:defRPr sz="2649"/>
            </a:lvl1pPr>
            <a:lvl2pPr marL="756978" indent="0">
              <a:buNone/>
              <a:defRPr sz="2318"/>
            </a:lvl2pPr>
            <a:lvl3pPr marL="1513957" indent="0">
              <a:buNone/>
              <a:defRPr sz="1987"/>
            </a:lvl3pPr>
            <a:lvl4pPr marL="2270935" indent="0">
              <a:buNone/>
              <a:defRPr sz="1656"/>
            </a:lvl4pPr>
            <a:lvl5pPr marL="3027913" indent="0">
              <a:buNone/>
              <a:defRPr sz="1656"/>
            </a:lvl5pPr>
            <a:lvl6pPr marL="3784892" indent="0">
              <a:buNone/>
              <a:defRPr sz="1656"/>
            </a:lvl6pPr>
            <a:lvl7pPr marL="4541869" indent="0">
              <a:buNone/>
              <a:defRPr sz="1656"/>
            </a:lvl7pPr>
            <a:lvl8pPr marL="5298847" indent="0">
              <a:buNone/>
              <a:defRPr sz="1656"/>
            </a:lvl8pPr>
            <a:lvl9pPr marL="6055826" indent="0">
              <a:buNone/>
              <a:defRPr sz="1656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24DA0-C308-4374-9E17-ADEAD6419270}" type="datetimeFigureOut">
              <a:rPr lang="en-US" smtClean="0"/>
              <a:t>5/14/2017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696EB-D059-43AD-9095-E4AF03B2A2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5593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2737" y="756920"/>
            <a:ext cx="4882528" cy="2649220"/>
          </a:xfrm>
        </p:spPr>
        <p:txBody>
          <a:bodyPr anchor="b"/>
          <a:lstStyle>
            <a:lvl1pPr>
              <a:defRPr sz="5298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435793" y="1634741"/>
            <a:ext cx="7663815" cy="8068557"/>
          </a:xfrm>
        </p:spPr>
        <p:txBody>
          <a:bodyPr anchor="t"/>
          <a:lstStyle>
            <a:lvl1pPr marL="0" indent="0">
              <a:buNone/>
              <a:defRPr sz="5298"/>
            </a:lvl1pPr>
            <a:lvl2pPr marL="756978" indent="0">
              <a:buNone/>
              <a:defRPr sz="4637"/>
            </a:lvl2pPr>
            <a:lvl3pPr marL="1513957" indent="0">
              <a:buNone/>
              <a:defRPr sz="3974"/>
            </a:lvl3pPr>
            <a:lvl4pPr marL="2270935" indent="0">
              <a:buNone/>
              <a:defRPr sz="3311"/>
            </a:lvl4pPr>
            <a:lvl5pPr marL="3027913" indent="0">
              <a:buNone/>
              <a:defRPr sz="3311"/>
            </a:lvl5pPr>
            <a:lvl6pPr marL="3784892" indent="0">
              <a:buNone/>
              <a:defRPr sz="3311"/>
            </a:lvl6pPr>
            <a:lvl7pPr marL="4541869" indent="0">
              <a:buNone/>
              <a:defRPr sz="3311"/>
            </a:lvl7pPr>
            <a:lvl8pPr marL="5298847" indent="0">
              <a:buNone/>
              <a:defRPr sz="3311"/>
            </a:lvl8pPr>
            <a:lvl9pPr marL="6055826" indent="0">
              <a:buNone/>
              <a:defRPr sz="3311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42737" y="3406140"/>
            <a:ext cx="4882528" cy="6310296"/>
          </a:xfrm>
        </p:spPr>
        <p:txBody>
          <a:bodyPr/>
          <a:lstStyle>
            <a:lvl1pPr marL="0" indent="0">
              <a:buNone/>
              <a:defRPr sz="2649"/>
            </a:lvl1pPr>
            <a:lvl2pPr marL="756978" indent="0">
              <a:buNone/>
              <a:defRPr sz="2318"/>
            </a:lvl2pPr>
            <a:lvl3pPr marL="1513957" indent="0">
              <a:buNone/>
              <a:defRPr sz="1987"/>
            </a:lvl3pPr>
            <a:lvl4pPr marL="2270935" indent="0">
              <a:buNone/>
              <a:defRPr sz="1656"/>
            </a:lvl4pPr>
            <a:lvl5pPr marL="3027913" indent="0">
              <a:buNone/>
              <a:defRPr sz="1656"/>
            </a:lvl5pPr>
            <a:lvl6pPr marL="3784892" indent="0">
              <a:buNone/>
              <a:defRPr sz="1656"/>
            </a:lvl6pPr>
            <a:lvl7pPr marL="4541869" indent="0">
              <a:buNone/>
              <a:defRPr sz="1656"/>
            </a:lvl7pPr>
            <a:lvl8pPr marL="5298847" indent="0">
              <a:buNone/>
              <a:defRPr sz="1656"/>
            </a:lvl8pPr>
            <a:lvl9pPr marL="6055826" indent="0">
              <a:buNone/>
              <a:defRPr sz="1656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24DA0-C308-4374-9E17-ADEAD6419270}" type="datetimeFigureOut">
              <a:rPr lang="en-US" smtClean="0"/>
              <a:t>5/14/2017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696EB-D059-43AD-9095-E4AF03B2A2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3291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0765" y="604489"/>
            <a:ext cx="13056870" cy="21945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0765" y="3022424"/>
            <a:ext cx="13056870" cy="72038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40765" y="10523295"/>
            <a:ext cx="3406140" cy="60448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98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724DA0-C308-4374-9E17-ADEAD6419270}" type="datetimeFigureOut">
              <a:rPr lang="en-US" smtClean="0"/>
              <a:t>5/14/2017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14595" y="10523295"/>
            <a:ext cx="5109210" cy="60448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98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91496" y="10523295"/>
            <a:ext cx="3406140" cy="60448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98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7696EB-D059-43AD-9095-E4AF03B2A2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4231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513957" rtl="0" eaLnBrk="1" latinLnBrk="0" hangingPunct="1">
        <a:lnSpc>
          <a:spcPct val="90000"/>
        </a:lnSpc>
        <a:spcBef>
          <a:spcPct val="0"/>
        </a:spcBef>
        <a:buNone/>
        <a:defRPr sz="728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8489" indent="-378489" algn="l" defTabSz="1513957" rtl="0" eaLnBrk="1" latinLnBrk="0" hangingPunct="1">
        <a:lnSpc>
          <a:spcPct val="90000"/>
        </a:lnSpc>
        <a:spcBef>
          <a:spcPts val="1656"/>
        </a:spcBef>
        <a:buFont typeface="Arial" panose="020B0604020202020204" pitchFamily="34" charset="0"/>
        <a:buChar char="•"/>
        <a:defRPr sz="4637" kern="1200">
          <a:solidFill>
            <a:schemeClr val="tx1"/>
          </a:solidFill>
          <a:latin typeface="+mn-lt"/>
          <a:ea typeface="+mn-ea"/>
          <a:cs typeface="+mn-cs"/>
        </a:defRPr>
      </a:lvl1pPr>
      <a:lvl2pPr marL="1135467" indent="-378489" algn="l" defTabSz="1513957" rtl="0" eaLnBrk="1" latinLnBrk="0" hangingPunct="1">
        <a:lnSpc>
          <a:spcPct val="90000"/>
        </a:lnSpc>
        <a:spcBef>
          <a:spcPts val="828"/>
        </a:spcBef>
        <a:buFont typeface="Arial" panose="020B0604020202020204" pitchFamily="34" charset="0"/>
        <a:buChar char="•"/>
        <a:defRPr sz="3974" kern="1200">
          <a:solidFill>
            <a:schemeClr val="tx1"/>
          </a:solidFill>
          <a:latin typeface="+mn-lt"/>
          <a:ea typeface="+mn-ea"/>
          <a:cs typeface="+mn-cs"/>
        </a:defRPr>
      </a:lvl2pPr>
      <a:lvl3pPr marL="1892446" indent="-378489" algn="l" defTabSz="1513957" rtl="0" eaLnBrk="1" latinLnBrk="0" hangingPunct="1">
        <a:lnSpc>
          <a:spcPct val="90000"/>
        </a:lnSpc>
        <a:spcBef>
          <a:spcPts val="828"/>
        </a:spcBef>
        <a:buFont typeface="Arial" panose="020B0604020202020204" pitchFamily="34" charset="0"/>
        <a:buChar char="•"/>
        <a:defRPr sz="3311" kern="1200">
          <a:solidFill>
            <a:schemeClr val="tx1"/>
          </a:solidFill>
          <a:latin typeface="+mn-lt"/>
          <a:ea typeface="+mn-ea"/>
          <a:cs typeface="+mn-cs"/>
        </a:defRPr>
      </a:lvl3pPr>
      <a:lvl4pPr marL="2649424" indent="-378489" algn="l" defTabSz="1513957" rtl="0" eaLnBrk="1" latinLnBrk="0" hangingPunct="1">
        <a:lnSpc>
          <a:spcPct val="90000"/>
        </a:lnSpc>
        <a:spcBef>
          <a:spcPts val="828"/>
        </a:spcBef>
        <a:buFont typeface="Arial" panose="020B0604020202020204" pitchFamily="34" charset="0"/>
        <a:buChar char="•"/>
        <a:defRPr sz="2981" kern="1200">
          <a:solidFill>
            <a:schemeClr val="tx1"/>
          </a:solidFill>
          <a:latin typeface="+mn-lt"/>
          <a:ea typeface="+mn-ea"/>
          <a:cs typeface="+mn-cs"/>
        </a:defRPr>
      </a:lvl4pPr>
      <a:lvl5pPr marL="3406401" indent="-378489" algn="l" defTabSz="1513957" rtl="0" eaLnBrk="1" latinLnBrk="0" hangingPunct="1">
        <a:lnSpc>
          <a:spcPct val="90000"/>
        </a:lnSpc>
        <a:spcBef>
          <a:spcPts val="828"/>
        </a:spcBef>
        <a:buFont typeface="Arial" panose="020B0604020202020204" pitchFamily="34" charset="0"/>
        <a:buChar char="•"/>
        <a:defRPr sz="2981" kern="1200">
          <a:solidFill>
            <a:schemeClr val="tx1"/>
          </a:solidFill>
          <a:latin typeface="+mn-lt"/>
          <a:ea typeface="+mn-ea"/>
          <a:cs typeface="+mn-cs"/>
        </a:defRPr>
      </a:lvl5pPr>
      <a:lvl6pPr marL="4163381" indent="-378489" algn="l" defTabSz="1513957" rtl="0" eaLnBrk="1" latinLnBrk="0" hangingPunct="1">
        <a:lnSpc>
          <a:spcPct val="90000"/>
        </a:lnSpc>
        <a:spcBef>
          <a:spcPts val="828"/>
        </a:spcBef>
        <a:buFont typeface="Arial" panose="020B0604020202020204" pitchFamily="34" charset="0"/>
        <a:buChar char="•"/>
        <a:defRPr sz="2981" kern="1200">
          <a:solidFill>
            <a:schemeClr val="tx1"/>
          </a:solidFill>
          <a:latin typeface="+mn-lt"/>
          <a:ea typeface="+mn-ea"/>
          <a:cs typeface="+mn-cs"/>
        </a:defRPr>
      </a:lvl6pPr>
      <a:lvl7pPr marL="4920358" indent="-378489" algn="l" defTabSz="1513957" rtl="0" eaLnBrk="1" latinLnBrk="0" hangingPunct="1">
        <a:lnSpc>
          <a:spcPct val="90000"/>
        </a:lnSpc>
        <a:spcBef>
          <a:spcPts val="828"/>
        </a:spcBef>
        <a:buFont typeface="Arial" panose="020B0604020202020204" pitchFamily="34" charset="0"/>
        <a:buChar char="•"/>
        <a:defRPr sz="2981" kern="1200">
          <a:solidFill>
            <a:schemeClr val="tx1"/>
          </a:solidFill>
          <a:latin typeface="+mn-lt"/>
          <a:ea typeface="+mn-ea"/>
          <a:cs typeface="+mn-cs"/>
        </a:defRPr>
      </a:lvl7pPr>
      <a:lvl8pPr marL="5677336" indent="-378489" algn="l" defTabSz="1513957" rtl="0" eaLnBrk="1" latinLnBrk="0" hangingPunct="1">
        <a:lnSpc>
          <a:spcPct val="90000"/>
        </a:lnSpc>
        <a:spcBef>
          <a:spcPts val="828"/>
        </a:spcBef>
        <a:buFont typeface="Arial" panose="020B0604020202020204" pitchFamily="34" charset="0"/>
        <a:buChar char="•"/>
        <a:defRPr sz="2981" kern="1200">
          <a:solidFill>
            <a:schemeClr val="tx1"/>
          </a:solidFill>
          <a:latin typeface="+mn-lt"/>
          <a:ea typeface="+mn-ea"/>
          <a:cs typeface="+mn-cs"/>
        </a:defRPr>
      </a:lvl8pPr>
      <a:lvl9pPr marL="6434315" indent="-378489" algn="l" defTabSz="1513957" rtl="0" eaLnBrk="1" latinLnBrk="0" hangingPunct="1">
        <a:lnSpc>
          <a:spcPct val="90000"/>
        </a:lnSpc>
        <a:spcBef>
          <a:spcPts val="828"/>
        </a:spcBef>
        <a:buFont typeface="Arial" panose="020B0604020202020204" pitchFamily="34" charset="0"/>
        <a:buChar char="•"/>
        <a:defRPr sz="298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513957" rtl="0" eaLnBrk="1" latinLnBrk="0" hangingPunct="1">
        <a:defRPr sz="2981" kern="1200">
          <a:solidFill>
            <a:schemeClr val="tx1"/>
          </a:solidFill>
          <a:latin typeface="+mn-lt"/>
          <a:ea typeface="+mn-ea"/>
          <a:cs typeface="+mn-cs"/>
        </a:defRPr>
      </a:lvl1pPr>
      <a:lvl2pPr marL="756978" algn="l" defTabSz="1513957" rtl="0" eaLnBrk="1" latinLnBrk="0" hangingPunct="1">
        <a:defRPr sz="2981" kern="1200">
          <a:solidFill>
            <a:schemeClr val="tx1"/>
          </a:solidFill>
          <a:latin typeface="+mn-lt"/>
          <a:ea typeface="+mn-ea"/>
          <a:cs typeface="+mn-cs"/>
        </a:defRPr>
      </a:lvl2pPr>
      <a:lvl3pPr marL="1513957" algn="l" defTabSz="1513957" rtl="0" eaLnBrk="1" latinLnBrk="0" hangingPunct="1">
        <a:defRPr sz="2981" kern="1200">
          <a:solidFill>
            <a:schemeClr val="tx1"/>
          </a:solidFill>
          <a:latin typeface="+mn-lt"/>
          <a:ea typeface="+mn-ea"/>
          <a:cs typeface="+mn-cs"/>
        </a:defRPr>
      </a:lvl3pPr>
      <a:lvl4pPr marL="2270935" algn="l" defTabSz="1513957" rtl="0" eaLnBrk="1" latinLnBrk="0" hangingPunct="1">
        <a:defRPr sz="2981" kern="1200">
          <a:solidFill>
            <a:schemeClr val="tx1"/>
          </a:solidFill>
          <a:latin typeface="+mn-lt"/>
          <a:ea typeface="+mn-ea"/>
          <a:cs typeface="+mn-cs"/>
        </a:defRPr>
      </a:lvl4pPr>
      <a:lvl5pPr marL="3027913" algn="l" defTabSz="1513957" rtl="0" eaLnBrk="1" latinLnBrk="0" hangingPunct="1">
        <a:defRPr sz="2981" kern="1200">
          <a:solidFill>
            <a:schemeClr val="tx1"/>
          </a:solidFill>
          <a:latin typeface="+mn-lt"/>
          <a:ea typeface="+mn-ea"/>
          <a:cs typeface="+mn-cs"/>
        </a:defRPr>
      </a:lvl5pPr>
      <a:lvl6pPr marL="3784892" algn="l" defTabSz="1513957" rtl="0" eaLnBrk="1" latinLnBrk="0" hangingPunct="1">
        <a:defRPr sz="2981" kern="1200">
          <a:solidFill>
            <a:schemeClr val="tx1"/>
          </a:solidFill>
          <a:latin typeface="+mn-lt"/>
          <a:ea typeface="+mn-ea"/>
          <a:cs typeface="+mn-cs"/>
        </a:defRPr>
      </a:lvl6pPr>
      <a:lvl7pPr marL="4541869" algn="l" defTabSz="1513957" rtl="0" eaLnBrk="1" latinLnBrk="0" hangingPunct="1">
        <a:defRPr sz="2981" kern="1200">
          <a:solidFill>
            <a:schemeClr val="tx1"/>
          </a:solidFill>
          <a:latin typeface="+mn-lt"/>
          <a:ea typeface="+mn-ea"/>
          <a:cs typeface="+mn-cs"/>
        </a:defRPr>
      </a:lvl7pPr>
      <a:lvl8pPr marL="5298847" algn="l" defTabSz="1513957" rtl="0" eaLnBrk="1" latinLnBrk="0" hangingPunct="1">
        <a:defRPr sz="2981" kern="1200">
          <a:solidFill>
            <a:schemeClr val="tx1"/>
          </a:solidFill>
          <a:latin typeface="+mn-lt"/>
          <a:ea typeface="+mn-ea"/>
          <a:cs typeface="+mn-cs"/>
        </a:defRPr>
      </a:lvl8pPr>
      <a:lvl9pPr marL="6055826" algn="l" defTabSz="1513957" rtl="0" eaLnBrk="1" latinLnBrk="0" hangingPunct="1">
        <a:defRPr sz="298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13" Type="http://schemas.openxmlformats.org/officeDocument/2006/relationships/slide" Target="slide10.xml"/><Relationship Id="rId18" Type="http://schemas.openxmlformats.org/officeDocument/2006/relationships/slide" Target="slide15.xml"/><Relationship Id="rId26" Type="http://schemas.openxmlformats.org/officeDocument/2006/relationships/slide" Target="slide23.xml"/><Relationship Id="rId3" Type="http://schemas.openxmlformats.org/officeDocument/2006/relationships/image" Target="../media/image2.png"/><Relationship Id="rId21" Type="http://schemas.openxmlformats.org/officeDocument/2006/relationships/slide" Target="slide18.xml"/><Relationship Id="rId7" Type="http://schemas.openxmlformats.org/officeDocument/2006/relationships/slide" Target="slide4.xml"/><Relationship Id="rId12" Type="http://schemas.openxmlformats.org/officeDocument/2006/relationships/slide" Target="slide9.xml"/><Relationship Id="rId17" Type="http://schemas.openxmlformats.org/officeDocument/2006/relationships/slide" Target="slide14.xml"/><Relationship Id="rId25" Type="http://schemas.openxmlformats.org/officeDocument/2006/relationships/slide" Target="slide22.xml"/><Relationship Id="rId2" Type="http://schemas.openxmlformats.org/officeDocument/2006/relationships/image" Target="../media/image1.png"/><Relationship Id="rId16" Type="http://schemas.openxmlformats.org/officeDocument/2006/relationships/slide" Target="slide13.xml"/><Relationship Id="rId20" Type="http://schemas.openxmlformats.org/officeDocument/2006/relationships/slide" Target="slide17.xml"/><Relationship Id="rId29" Type="http://schemas.openxmlformats.org/officeDocument/2006/relationships/slide" Target="slide26.xml"/><Relationship Id="rId1" Type="http://schemas.openxmlformats.org/officeDocument/2006/relationships/slideLayout" Target="../slideLayouts/slideLayout7.xml"/><Relationship Id="rId6" Type="http://schemas.openxmlformats.org/officeDocument/2006/relationships/slide" Target="slide3.xml"/><Relationship Id="rId11" Type="http://schemas.openxmlformats.org/officeDocument/2006/relationships/slide" Target="slide8.xml"/><Relationship Id="rId24" Type="http://schemas.openxmlformats.org/officeDocument/2006/relationships/slide" Target="slide21.xml"/><Relationship Id="rId5" Type="http://schemas.openxmlformats.org/officeDocument/2006/relationships/image" Target="../media/image3.png"/><Relationship Id="rId15" Type="http://schemas.openxmlformats.org/officeDocument/2006/relationships/slide" Target="slide12.xml"/><Relationship Id="rId23" Type="http://schemas.openxmlformats.org/officeDocument/2006/relationships/slide" Target="slide20.xml"/><Relationship Id="rId28" Type="http://schemas.openxmlformats.org/officeDocument/2006/relationships/slide" Target="slide25.xml"/><Relationship Id="rId10" Type="http://schemas.openxmlformats.org/officeDocument/2006/relationships/slide" Target="slide7.xml"/><Relationship Id="rId19" Type="http://schemas.openxmlformats.org/officeDocument/2006/relationships/slide" Target="slide16.xml"/><Relationship Id="rId4" Type="http://schemas.openxmlformats.org/officeDocument/2006/relationships/slide" Target="slide2.xml"/><Relationship Id="rId9" Type="http://schemas.openxmlformats.org/officeDocument/2006/relationships/slide" Target="slide6.xml"/><Relationship Id="rId14" Type="http://schemas.openxmlformats.org/officeDocument/2006/relationships/slide" Target="slide11.xml"/><Relationship Id="rId22" Type="http://schemas.openxmlformats.org/officeDocument/2006/relationships/slide" Target="slide19.xml"/><Relationship Id="rId27" Type="http://schemas.openxmlformats.org/officeDocument/2006/relationships/slide" Target="slide2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27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28.pn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slide" Target="slide1.xml"/><Relationship Id="rId4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31.pn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33.png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" Target="slide1.xml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37.png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38.png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41.png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410.png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42.png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png"/><Relationship Id="rId5" Type="http://schemas.openxmlformats.org/officeDocument/2006/relationships/image" Target="../media/image2.png"/><Relationship Id="rId4" Type="http://schemas.openxmlformats.org/officeDocument/2006/relationships/slide" Target="slide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47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2.png"/><Relationship Id="rId4" Type="http://schemas.openxmlformats.org/officeDocument/2006/relationships/slide" Target="slide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0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2.png"/><Relationship Id="rId4" Type="http://schemas.openxmlformats.org/officeDocument/2006/relationships/slide" Target="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13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4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2.png"/><Relationship Id="rId4" Type="http://schemas.openxmlformats.org/officeDocument/2006/relationships/slide" Target="slide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7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2.png"/><Relationship Id="rId4" Type="http://schemas.openxmlformats.org/officeDocument/2006/relationships/slide" Target="slide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0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.png"/><Relationship Id="rId4" Type="http://schemas.openxmlformats.org/officeDocument/2006/relationships/slide" Target="slide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" Target="slide1.xml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301" y="48434"/>
            <a:ext cx="14670453" cy="1102158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3" name="Picture 2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818" y="2331949"/>
            <a:ext cx="2734001" cy="153589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9" name="TextBox 8"/>
          <p:cNvSpPr txBox="1"/>
          <p:nvPr/>
        </p:nvSpPr>
        <p:spPr>
          <a:xfrm>
            <a:off x="578953" y="2535177"/>
            <a:ext cx="2746985" cy="1077218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E6E6FA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Circumscribed </a:t>
            </a:r>
            <a:r>
              <a:rPr lang="en-US" sz="3200" b="1" dirty="0" smtClean="0">
                <a:solidFill>
                  <a:srgbClr val="E6E6FA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Circles</a:t>
            </a:r>
            <a:endParaRPr lang="en-US" sz="3200" b="1" dirty="0">
              <a:solidFill>
                <a:srgbClr val="E6E6FA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579818" y="4503804"/>
            <a:ext cx="2668861" cy="750062"/>
            <a:chOff x="431800" y="3340100"/>
            <a:chExt cx="1689735" cy="750062"/>
          </a:xfrm>
        </p:grpSpPr>
        <p:pic>
          <p:nvPicPr>
            <p:cNvPr id="14" name="Picture 13">
              <a:hlinkClick r:id="rId4" action="ppaction://hlinksldjump"/>
            </p:cNvPr>
            <p:cNvPicPr>
              <a:picLocks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1800" y="3340100"/>
              <a:ext cx="1689735" cy="750062"/>
            </a:xfrm>
            <a:prstGeom prst="rect">
              <a:avLst/>
            </a:prstGeom>
            <a:solidFill>
              <a:scrgbClr r="0" g="0" b="0">
                <a:alpha val="0"/>
              </a:scrgbClr>
            </a:solidFill>
          </p:spPr>
        </p:pic>
        <p:sp>
          <p:nvSpPr>
            <p:cNvPr id="15" name="TextBox 14">
              <a:hlinkClick r:id="rId4" action="ppaction://hlinksldjump"/>
            </p:cNvPr>
            <p:cNvSpPr txBox="1"/>
            <p:nvPr/>
          </p:nvSpPr>
          <p:spPr>
            <a:xfrm>
              <a:off x="724988" y="3403606"/>
              <a:ext cx="1143000" cy="584775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rgbClr val="E6E6FA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100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579818" y="5566674"/>
            <a:ext cx="2668861" cy="750062"/>
            <a:chOff x="431800" y="4191000"/>
            <a:chExt cx="1689735" cy="750062"/>
          </a:xfrm>
        </p:grpSpPr>
        <p:pic>
          <p:nvPicPr>
            <p:cNvPr id="17" name="Picture 16">
              <a:hlinkClick r:id="rId6" action="ppaction://hlinksldjump"/>
            </p:cNvPr>
            <p:cNvPicPr>
              <a:picLocks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1800" y="4191000"/>
              <a:ext cx="1689735" cy="750062"/>
            </a:xfrm>
            <a:prstGeom prst="rect">
              <a:avLst/>
            </a:prstGeom>
            <a:solidFill>
              <a:scrgbClr r="0" g="0" b="0">
                <a:alpha val="0"/>
              </a:scrgbClr>
            </a:solidFill>
          </p:spPr>
        </p:pic>
        <p:sp>
          <p:nvSpPr>
            <p:cNvPr id="18" name="TextBox 17">
              <a:hlinkClick r:id="rId6" action="ppaction://hlinksldjump"/>
            </p:cNvPr>
            <p:cNvSpPr txBox="1"/>
            <p:nvPr/>
          </p:nvSpPr>
          <p:spPr>
            <a:xfrm>
              <a:off x="685984" y="4272632"/>
              <a:ext cx="1244600" cy="584775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rgbClr val="E6E6FA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200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579818" y="6628463"/>
            <a:ext cx="2668861" cy="750062"/>
            <a:chOff x="431800" y="5041900"/>
            <a:chExt cx="1689735" cy="750062"/>
          </a:xfrm>
        </p:grpSpPr>
        <p:pic>
          <p:nvPicPr>
            <p:cNvPr id="20" name="Picture 19">
              <a:hlinkClick r:id="rId7" action="ppaction://hlinksldjump"/>
            </p:cNvPr>
            <p:cNvPicPr>
              <a:picLocks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1800" y="5041900"/>
              <a:ext cx="1689735" cy="750062"/>
            </a:xfrm>
            <a:prstGeom prst="rect">
              <a:avLst/>
            </a:prstGeom>
            <a:solidFill>
              <a:scrgbClr r="0" g="0" b="0">
                <a:alpha val="0"/>
              </a:scrgbClr>
            </a:solidFill>
          </p:spPr>
        </p:pic>
        <p:sp>
          <p:nvSpPr>
            <p:cNvPr id="21" name="TextBox 20">
              <a:hlinkClick r:id="rId7" action="ppaction://hlinksldjump"/>
            </p:cNvPr>
            <p:cNvSpPr txBox="1"/>
            <p:nvPr/>
          </p:nvSpPr>
          <p:spPr>
            <a:xfrm>
              <a:off x="680865" y="5115908"/>
              <a:ext cx="1244600" cy="584775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rgbClr val="E6E6FA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300</a:t>
              </a:r>
              <a:endParaRPr lang="en-US" sz="2700" b="1" dirty="0">
                <a:solidFill>
                  <a:srgbClr val="E6E6FA"/>
                </a:solidFill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579818" y="7690252"/>
            <a:ext cx="2731477" cy="750062"/>
            <a:chOff x="431800" y="5892800"/>
            <a:chExt cx="1689735" cy="750062"/>
          </a:xfrm>
        </p:grpSpPr>
        <p:pic>
          <p:nvPicPr>
            <p:cNvPr id="23" name="Picture 22">
              <a:hlinkClick r:id="rId8" action="ppaction://hlinksldjump"/>
            </p:cNvPr>
            <p:cNvPicPr>
              <a:picLocks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1800" y="5892800"/>
              <a:ext cx="1689735" cy="750062"/>
            </a:xfrm>
            <a:prstGeom prst="rect">
              <a:avLst/>
            </a:prstGeom>
            <a:solidFill>
              <a:scrgbClr r="0" g="0" b="0">
                <a:alpha val="0"/>
              </a:scrgbClr>
            </a:solidFill>
          </p:spPr>
        </p:pic>
        <p:sp>
          <p:nvSpPr>
            <p:cNvPr id="24" name="TextBox 23">
              <a:hlinkClick r:id="rId8" action="ppaction://hlinksldjump"/>
            </p:cNvPr>
            <p:cNvSpPr txBox="1"/>
            <p:nvPr/>
          </p:nvSpPr>
          <p:spPr>
            <a:xfrm>
              <a:off x="660890" y="5954178"/>
              <a:ext cx="1244600" cy="584775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rgbClr val="E6E6FA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400</a:t>
              </a:r>
              <a:endParaRPr lang="en-US" sz="2700" b="1" dirty="0">
                <a:solidFill>
                  <a:srgbClr val="E6E6FA"/>
                </a:solidFill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579818" y="8752041"/>
            <a:ext cx="2731477" cy="750062"/>
            <a:chOff x="431800" y="6743700"/>
            <a:chExt cx="1689735" cy="750062"/>
          </a:xfrm>
        </p:grpSpPr>
        <p:pic>
          <p:nvPicPr>
            <p:cNvPr id="26" name="Picture 25">
              <a:hlinkClick r:id="rId9" action="ppaction://hlinksldjump"/>
            </p:cNvPr>
            <p:cNvPicPr>
              <a:picLocks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1800" y="6743700"/>
              <a:ext cx="1689735" cy="750062"/>
            </a:xfrm>
            <a:prstGeom prst="rect">
              <a:avLst/>
            </a:prstGeom>
            <a:solidFill>
              <a:scrgbClr r="0" g="0" b="0">
                <a:alpha val="0"/>
              </a:scrgbClr>
            </a:solidFill>
          </p:spPr>
        </p:pic>
        <p:sp>
          <p:nvSpPr>
            <p:cNvPr id="27" name="TextBox 26">
              <a:hlinkClick r:id="rId9" action="ppaction://hlinksldjump"/>
            </p:cNvPr>
            <p:cNvSpPr txBox="1"/>
            <p:nvPr/>
          </p:nvSpPr>
          <p:spPr>
            <a:xfrm>
              <a:off x="654367" y="6826343"/>
              <a:ext cx="1244600" cy="584775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rgbClr val="E6E6FA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500</a:t>
              </a: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3513662" y="4521115"/>
            <a:ext cx="2647269" cy="750062"/>
            <a:chOff x="2336800" y="3340100"/>
            <a:chExt cx="1689735" cy="750062"/>
          </a:xfrm>
        </p:grpSpPr>
        <p:pic>
          <p:nvPicPr>
            <p:cNvPr id="29" name="Picture 28">
              <a:hlinkClick r:id="rId10" action="ppaction://hlinksldjump"/>
            </p:cNvPr>
            <p:cNvPicPr>
              <a:picLocks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36800" y="3340100"/>
              <a:ext cx="1689735" cy="750062"/>
            </a:xfrm>
            <a:prstGeom prst="rect">
              <a:avLst/>
            </a:prstGeom>
            <a:solidFill>
              <a:scrgbClr r="0" g="0" b="0">
                <a:alpha val="0"/>
              </a:scrgbClr>
            </a:solidFill>
          </p:spPr>
        </p:pic>
        <p:sp>
          <p:nvSpPr>
            <p:cNvPr id="30" name="TextBox 29">
              <a:hlinkClick r:id="rId10" action="ppaction://hlinksldjump"/>
            </p:cNvPr>
            <p:cNvSpPr txBox="1"/>
            <p:nvPr/>
          </p:nvSpPr>
          <p:spPr>
            <a:xfrm>
              <a:off x="2624102" y="3402349"/>
              <a:ext cx="1143000" cy="584775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rgbClr val="E6E6FA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100</a:t>
              </a:r>
              <a:endParaRPr lang="en-US" sz="2600" b="1" dirty="0">
                <a:solidFill>
                  <a:srgbClr val="E6E6FA"/>
                </a:solidFill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3517266" y="5551978"/>
            <a:ext cx="2643665" cy="750062"/>
            <a:chOff x="2336800" y="4191000"/>
            <a:chExt cx="1689735" cy="750062"/>
          </a:xfrm>
        </p:grpSpPr>
        <p:pic>
          <p:nvPicPr>
            <p:cNvPr id="32" name="Picture 31">
              <a:hlinkClick r:id="rId11" action="ppaction://hlinksldjump"/>
            </p:cNvPr>
            <p:cNvPicPr>
              <a:picLocks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36800" y="4191000"/>
              <a:ext cx="1689735" cy="750062"/>
            </a:xfrm>
            <a:prstGeom prst="rect">
              <a:avLst/>
            </a:prstGeom>
            <a:solidFill>
              <a:scrgbClr r="0" g="0" b="0">
                <a:alpha val="0"/>
              </a:scrgbClr>
            </a:solidFill>
          </p:spPr>
        </p:pic>
        <p:sp>
          <p:nvSpPr>
            <p:cNvPr id="33" name="TextBox 32">
              <a:hlinkClick r:id="rId11" action="ppaction://hlinksldjump"/>
            </p:cNvPr>
            <p:cNvSpPr txBox="1"/>
            <p:nvPr/>
          </p:nvSpPr>
          <p:spPr>
            <a:xfrm>
              <a:off x="2572169" y="4268941"/>
              <a:ext cx="1244600" cy="584775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rgbClr val="E6E6FA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200</a:t>
              </a: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3517267" y="6638971"/>
            <a:ext cx="2643664" cy="750062"/>
            <a:chOff x="2336800" y="5041900"/>
            <a:chExt cx="1689735" cy="750062"/>
          </a:xfrm>
        </p:grpSpPr>
        <p:pic>
          <p:nvPicPr>
            <p:cNvPr id="35" name="Picture 34">
              <a:hlinkClick r:id="rId12" action="ppaction://hlinksldjump"/>
            </p:cNvPr>
            <p:cNvPicPr>
              <a:picLocks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36800" y="5041900"/>
              <a:ext cx="1689735" cy="750062"/>
            </a:xfrm>
            <a:prstGeom prst="rect">
              <a:avLst/>
            </a:prstGeom>
            <a:solidFill>
              <a:scrgbClr r="0" g="0" b="0">
                <a:alpha val="0"/>
              </a:scrgbClr>
            </a:solidFill>
          </p:spPr>
        </p:pic>
        <p:sp>
          <p:nvSpPr>
            <p:cNvPr id="36" name="TextBox 35">
              <a:hlinkClick r:id="rId12" action="ppaction://hlinksldjump"/>
            </p:cNvPr>
            <p:cNvSpPr txBox="1"/>
            <p:nvPr/>
          </p:nvSpPr>
          <p:spPr>
            <a:xfrm>
              <a:off x="2572168" y="5116920"/>
              <a:ext cx="1244600" cy="584775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rgbClr val="E6E6FA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300</a:t>
              </a: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3517267" y="7698509"/>
            <a:ext cx="2643664" cy="750062"/>
            <a:chOff x="2336800" y="5892800"/>
            <a:chExt cx="1689735" cy="750062"/>
          </a:xfrm>
        </p:grpSpPr>
        <p:pic>
          <p:nvPicPr>
            <p:cNvPr id="38" name="Picture 37">
              <a:hlinkClick r:id="rId13" action="ppaction://hlinksldjump"/>
            </p:cNvPr>
            <p:cNvPicPr>
              <a:picLocks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36800" y="5892800"/>
              <a:ext cx="1689735" cy="750062"/>
            </a:xfrm>
            <a:prstGeom prst="rect">
              <a:avLst/>
            </a:prstGeom>
            <a:solidFill>
              <a:scrgbClr r="0" g="0" b="0">
                <a:alpha val="0"/>
              </a:scrgbClr>
            </a:solidFill>
          </p:spPr>
        </p:pic>
        <p:sp>
          <p:nvSpPr>
            <p:cNvPr id="39" name="TextBox 38">
              <a:hlinkClick r:id="rId13" action="ppaction://hlinksldjump"/>
            </p:cNvPr>
            <p:cNvSpPr txBox="1"/>
            <p:nvPr/>
          </p:nvSpPr>
          <p:spPr>
            <a:xfrm>
              <a:off x="2577291" y="5956300"/>
              <a:ext cx="1244600" cy="584775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rgbClr val="E6E6FA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400</a:t>
              </a: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3429454" y="8773849"/>
            <a:ext cx="2731477" cy="750062"/>
            <a:chOff x="2400300" y="6769100"/>
            <a:chExt cx="1689735" cy="750062"/>
          </a:xfrm>
        </p:grpSpPr>
        <p:pic>
          <p:nvPicPr>
            <p:cNvPr id="41" name="Picture 40">
              <a:hlinkClick r:id="rId14" action="ppaction://hlinksldjump"/>
            </p:cNvPr>
            <p:cNvPicPr>
              <a:picLocks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00300" y="6769100"/>
              <a:ext cx="1689735" cy="750062"/>
            </a:xfrm>
            <a:prstGeom prst="rect">
              <a:avLst/>
            </a:prstGeom>
            <a:solidFill>
              <a:scrgbClr r="0" g="0" b="0">
                <a:alpha val="0"/>
              </a:scrgbClr>
            </a:solidFill>
          </p:spPr>
        </p:pic>
        <p:sp>
          <p:nvSpPr>
            <p:cNvPr id="42" name="TextBox 41">
              <a:hlinkClick r:id="rId14" action="ppaction://hlinksldjump"/>
            </p:cNvPr>
            <p:cNvSpPr txBox="1"/>
            <p:nvPr/>
          </p:nvSpPr>
          <p:spPr>
            <a:xfrm>
              <a:off x="2667376" y="6822700"/>
              <a:ext cx="1244600" cy="584775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rgbClr val="E6E6FA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500</a:t>
              </a: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6339354" y="4566031"/>
            <a:ext cx="2651939" cy="750062"/>
            <a:chOff x="4254500" y="3340100"/>
            <a:chExt cx="1689735" cy="750062"/>
          </a:xfrm>
        </p:grpSpPr>
        <p:pic>
          <p:nvPicPr>
            <p:cNvPr id="44" name="Picture 43">
              <a:hlinkClick r:id="rId15" action="ppaction://hlinksldjump"/>
            </p:cNvPr>
            <p:cNvPicPr>
              <a:picLocks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54500" y="3340100"/>
              <a:ext cx="1689735" cy="750062"/>
            </a:xfrm>
            <a:prstGeom prst="rect">
              <a:avLst/>
            </a:prstGeom>
            <a:solidFill>
              <a:scrgbClr r="0" g="0" b="0">
                <a:alpha val="0"/>
              </a:scrgbClr>
            </a:solidFill>
          </p:spPr>
        </p:pic>
        <p:sp>
          <p:nvSpPr>
            <p:cNvPr id="45" name="TextBox 44">
              <a:hlinkClick r:id="rId15" action="ppaction://hlinksldjump"/>
            </p:cNvPr>
            <p:cNvSpPr txBox="1"/>
            <p:nvPr/>
          </p:nvSpPr>
          <p:spPr>
            <a:xfrm>
              <a:off x="4511492" y="3404872"/>
              <a:ext cx="1143000" cy="584775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rgbClr val="E6E6FA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100</a:t>
              </a:r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6354840" y="5572106"/>
            <a:ext cx="2636453" cy="750062"/>
            <a:chOff x="4254500" y="4191000"/>
            <a:chExt cx="1689735" cy="750062"/>
          </a:xfrm>
        </p:grpSpPr>
        <p:pic>
          <p:nvPicPr>
            <p:cNvPr id="47" name="Picture 46">
              <a:hlinkClick r:id="rId16" action="ppaction://hlinksldjump"/>
            </p:cNvPr>
            <p:cNvPicPr>
              <a:picLocks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54500" y="4191000"/>
              <a:ext cx="1689735" cy="750062"/>
            </a:xfrm>
            <a:prstGeom prst="rect">
              <a:avLst/>
            </a:prstGeom>
            <a:solidFill>
              <a:scrgbClr r="0" g="0" b="0">
                <a:alpha val="0"/>
              </a:scrgbClr>
            </a:solidFill>
          </p:spPr>
        </p:pic>
        <p:sp>
          <p:nvSpPr>
            <p:cNvPr id="48" name="TextBox 47">
              <a:hlinkClick r:id="rId16" action="ppaction://hlinksldjump"/>
            </p:cNvPr>
            <p:cNvSpPr txBox="1"/>
            <p:nvPr/>
          </p:nvSpPr>
          <p:spPr>
            <a:xfrm>
              <a:off x="4477067" y="4267200"/>
              <a:ext cx="1244600" cy="584775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rgbClr val="E6E6FA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200</a:t>
              </a:r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6338505" y="6652749"/>
            <a:ext cx="2652788" cy="750062"/>
            <a:chOff x="4254500" y="5029200"/>
            <a:chExt cx="1689735" cy="750062"/>
          </a:xfrm>
        </p:grpSpPr>
        <p:pic>
          <p:nvPicPr>
            <p:cNvPr id="50" name="Picture 49">
              <a:hlinkClick r:id="rId17" action="ppaction://hlinksldjump"/>
            </p:cNvPr>
            <p:cNvPicPr>
              <a:picLocks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54500" y="5029200"/>
              <a:ext cx="1689735" cy="750062"/>
            </a:xfrm>
            <a:prstGeom prst="rect">
              <a:avLst/>
            </a:prstGeom>
            <a:solidFill>
              <a:scrgbClr r="0" g="0" b="0">
                <a:alpha val="0"/>
              </a:scrgbClr>
            </a:solidFill>
          </p:spPr>
        </p:pic>
        <p:sp>
          <p:nvSpPr>
            <p:cNvPr id="51" name="TextBox 50">
              <a:hlinkClick r:id="rId17" action="ppaction://hlinksldjump"/>
            </p:cNvPr>
            <p:cNvSpPr txBox="1"/>
            <p:nvPr/>
          </p:nvSpPr>
          <p:spPr>
            <a:xfrm>
              <a:off x="4477067" y="5084790"/>
              <a:ext cx="1244600" cy="584775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rgbClr val="E6E6FA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300</a:t>
              </a:r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6338505" y="7712706"/>
            <a:ext cx="2652788" cy="750062"/>
            <a:chOff x="4229100" y="5892800"/>
            <a:chExt cx="1689735" cy="750062"/>
          </a:xfrm>
        </p:grpSpPr>
        <p:pic>
          <p:nvPicPr>
            <p:cNvPr id="53" name="Picture 52">
              <a:hlinkClick r:id="rId18" action="ppaction://hlinksldjump"/>
            </p:cNvPr>
            <p:cNvPicPr>
              <a:picLocks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29100" y="5892800"/>
              <a:ext cx="1689735" cy="750062"/>
            </a:xfrm>
            <a:prstGeom prst="rect">
              <a:avLst/>
            </a:prstGeom>
            <a:solidFill>
              <a:scrgbClr r="0" g="0" b="0">
                <a:alpha val="0"/>
              </a:scrgbClr>
            </a:solidFill>
          </p:spPr>
        </p:pic>
        <p:sp>
          <p:nvSpPr>
            <p:cNvPr id="54" name="TextBox 53">
              <a:hlinkClick r:id="rId18" action="ppaction://hlinksldjump"/>
            </p:cNvPr>
            <p:cNvSpPr txBox="1"/>
            <p:nvPr/>
          </p:nvSpPr>
          <p:spPr>
            <a:xfrm>
              <a:off x="4451667" y="5975443"/>
              <a:ext cx="1244600" cy="584775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rgbClr val="E6E6FA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400</a:t>
              </a:r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6276328" y="8788046"/>
            <a:ext cx="2714965" cy="750062"/>
            <a:chOff x="4254500" y="6743700"/>
            <a:chExt cx="1689735" cy="750062"/>
          </a:xfrm>
        </p:grpSpPr>
        <p:pic>
          <p:nvPicPr>
            <p:cNvPr id="56" name="Picture 55">
              <a:hlinkClick r:id="rId19" action="ppaction://hlinksldjump"/>
            </p:cNvPr>
            <p:cNvPicPr>
              <a:picLocks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54500" y="6743700"/>
              <a:ext cx="1689735" cy="750062"/>
            </a:xfrm>
            <a:prstGeom prst="rect">
              <a:avLst/>
            </a:prstGeom>
            <a:solidFill>
              <a:scrgbClr r="0" g="0" b="0">
                <a:alpha val="0"/>
              </a:scrgbClr>
            </a:solidFill>
          </p:spPr>
        </p:pic>
        <p:sp>
          <p:nvSpPr>
            <p:cNvPr id="57" name="TextBox 56">
              <a:hlinkClick r:id="rId19" action="ppaction://hlinksldjump"/>
            </p:cNvPr>
            <p:cNvSpPr txBox="1"/>
            <p:nvPr/>
          </p:nvSpPr>
          <p:spPr>
            <a:xfrm>
              <a:off x="4496415" y="6826343"/>
              <a:ext cx="1244600" cy="584775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rgbClr val="E6E6FA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500</a:t>
              </a:r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9103657" y="4567304"/>
            <a:ext cx="2714966" cy="750062"/>
            <a:chOff x="6172200" y="3340100"/>
            <a:chExt cx="1689735" cy="750062"/>
          </a:xfrm>
        </p:grpSpPr>
        <p:pic>
          <p:nvPicPr>
            <p:cNvPr id="59" name="Picture 58">
              <a:hlinkClick r:id="rId20" action="ppaction://hlinksldjump"/>
            </p:cNvPr>
            <p:cNvPicPr>
              <a:picLocks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72200" y="3340100"/>
              <a:ext cx="1689735" cy="750062"/>
            </a:xfrm>
            <a:prstGeom prst="rect">
              <a:avLst/>
            </a:prstGeom>
            <a:solidFill>
              <a:scrgbClr r="0" g="0" b="0">
                <a:alpha val="0"/>
              </a:scrgbClr>
            </a:solidFill>
          </p:spPr>
        </p:pic>
        <p:sp>
          <p:nvSpPr>
            <p:cNvPr id="60" name="TextBox 59">
              <a:hlinkClick r:id="rId20" action="ppaction://hlinksldjump"/>
            </p:cNvPr>
            <p:cNvSpPr txBox="1"/>
            <p:nvPr/>
          </p:nvSpPr>
          <p:spPr>
            <a:xfrm>
              <a:off x="6445567" y="3403598"/>
              <a:ext cx="1143000" cy="584775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rgbClr val="E6E6FA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100</a:t>
              </a:r>
              <a:endParaRPr lang="en-US" sz="2600" b="1" dirty="0">
                <a:solidFill>
                  <a:srgbClr val="E6E6FA"/>
                </a:solidFill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9103657" y="5549492"/>
            <a:ext cx="2714966" cy="750062"/>
            <a:chOff x="6172200" y="4191000"/>
            <a:chExt cx="1689735" cy="750062"/>
          </a:xfrm>
        </p:grpSpPr>
        <p:pic>
          <p:nvPicPr>
            <p:cNvPr id="62" name="Picture 61">
              <a:hlinkClick r:id="rId21" action="ppaction://hlinksldjump"/>
            </p:cNvPr>
            <p:cNvPicPr>
              <a:picLocks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72200" y="4191000"/>
              <a:ext cx="1689735" cy="750062"/>
            </a:xfrm>
            <a:prstGeom prst="rect">
              <a:avLst/>
            </a:prstGeom>
            <a:solidFill>
              <a:scrgbClr r="0" g="0" b="0">
                <a:alpha val="0"/>
              </a:scrgbClr>
            </a:solidFill>
          </p:spPr>
        </p:pic>
        <p:sp>
          <p:nvSpPr>
            <p:cNvPr id="63" name="TextBox 62">
              <a:hlinkClick r:id="rId21" action="ppaction://hlinksldjump"/>
            </p:cNvPr>
            <p:cNvSpPr txBox="1"/>
            <p:nvPr/>
          </p:nvSpPr>
          <p:spPr>
            <a:xfrm>
              <a:off x="6394767" y="4264175"/>
              <a:ext cx="1244600" cy="584775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rgbClr val="E6E6FA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200</a:t>
              </a:r>
              <a:endParaRPr lang="en-US" sz="2700" b="1" dirty="0">
                <a:solidFill>
                  <a:srgbClr val="E6E6FA"/>
                </a:solidFill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</p:grpSp>
      <p:grpSp>
        <p:nvGrpSpPr>
          <p:cNvPr id="67" name="Group 66"/>
          <p:cNvGrpSpPr/>
          <p:nvPr/>
        </p:nvGrpSpPr>
        <p:grpSpPr>
          <a:xfrm>
            <a:off x="9103658" y="6626271"/>
            <a:ext cx="2714965" cy="750062"/>
            <a:chOff x="6172200" y="5041900"/>
            <a:chExt cx="1689735" cy="750062"/>
          </a:xfrm>
        </p:grpSpPr>
        <p:pic>
          <p:nvPicPr>
            <p:cNvPr id="65" name="Picture 64">
              <a:hlinkClick r:id="rId22" action="ppaction://hlinksldjump"/>
            </p:cNvPr>
            <p:cNvPicPr>
              <a:picLocks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72200" y="5041900"/>
              <a:ext cx="1689735" cy="750062"/>
            </a:xfrm>
            <a:prstGeom prst="rect">
              <a:avLst/>
            </a:prstGeom>
            <a:solidFill>
              <a:scrgbClr r="0" g="0" b="0">
                <a:alpha val="0"/>
              </a:scrgbClr>
            </a:solidFill>
          </p:spPr>
        </p:pic>
        <p:sp>
          <p:nvSpPr>
            <p:cNvPr id="66" name="TextBox 65">
              <a:hlinkClick r:id="rId22" action="ppaction://hlinksldjump"/>
            </p:cNvPr>
            <p:cNvSpPr txBox="1"/>
            <p:nvPr/>
          </p:nvSpPr>
          <p:spPr>
            <a:xfrm>
              <a:off x="6412839" y="5075888"/>
              <a:ext cx="1244600" cy="584775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rgbClr val="E6E6FA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300</a:t>
              </a:r>
              <a:endParaRPr lang="en-US" sz="2700" b="1" dirty="0">
                <a:solidFill>
                  <a:srgbClr val="E6E6FA"/>
                </a:solidFill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</p:grpSp>
      <p:grpSp>
        <p:nvGrpSpPr>
          <p:cNvPr id="70" name="Group 69"/>
          <p:cNvGrpSpPr/>
          <p:nvPr/>
        </p:nvGrpSpPr>
        <p:grpSpPr>
          <a:xfrm>
            <a:off x="9103658" y="7698509"/>
            <a:ext cx="2714965" cy="750062"/>
            <a:chOff x="6172200" y="5892800"/>
            <a:chExt cx="1689735" cy="750062"/>
          </a:xfrm>
        </p:grpSpPr>
        <p:pic>
          <p:nvPicPr>
            <p:cNvPr id="68" name="Picture 67">
              <a:hlinkClick r:id="rId23" action="ppaction://hlinksldjump"/>
            </p:cNvPr>
            <p:cNvPicPr>
              <a:picLocks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72200" y="5892800"/>
              <a:ext cx="1689735" cy="750062"/>
            </a:xfrm>
            <a:prstGeom prst="rect">
              <a:avLst/>
            </a:prstGeom>
            <a:solidFill>
              <a:scrgbClr r="0" g="0" b="0">
                <a:alpha val="0"/>
              </a:scrgbClr>
            </a:solidFill>
          </p:spPr>
        </p:pic>
        <p:sp>
          <p:nvSpPr>
            <p:cNvPr id="69" name="TextBox 68">
              <a:hlinkClick r:id="rId23" action="ppaction://hlinksldjump"/>
            </p:cNvPr>
            <p:cNvSpPr txBox="1"/>
            <p:nvPr/>
          </p:nvSpPr>
          <p:spPr>
            <a:xfrm>
              <a:off x="6439724" y="5956300"/>
              <a:ext cx="1244600" cy="584775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rgbClr val="E6E6FA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400</a:t>
              </a:r>
              <a:endParaRPr lang="en-US" sz="2700" b="1" dirty="0">
                <a:solidFill>
                  <a:srgbClr val="E6E6FA"/>
                </a:solidFill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</p:grpSp>
      <p:grpSp>
        <p:nvGrpSpPr>
          <p:cNvPr id="73" name="Group 72"/>
          <p:cNvGrpSpPr/>
          <p:nvPr/>
        </p:nvGrpSpPr>
        <p:grpSpPr>
          <a:xfrm>
            <a:off x="9103658" y="8817261"/>
            <a:ext cx="2714965" cy="750062"/>
            <a:chOff x="6172200" y="6743700"/>
            <a:chExt cx="1689735" cy="750062"/>
          </a:xfrm>
        </p:grpSpPr>
        <p:pic>
          <p:nvPicPr>
            <p:cNvPr id="71" name="Picture 70">
              <a:hlinkClick r:id="rId24" action="ppaction://hlinksldjump"/>
            </p:cNvPr>
            <p:cNvPicPr>
              <a:picLocks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72200" y="6743700"/>
              <a:ext cx="1689735" cy="750062"/>
            </a:xfrm>
            <a:prstGeom prst="rect">
              <a:avLst/>
            </a:prstGeom>
            <a:solidFill>
              <a:scrgbClr r="0" g="0" b="0">
                <a:alpha val="0"/>
              </a:scrgbClr>
            </a:solidFill>
          </p:spPr>
        </p:pic>
        <p:sp>
          <p:nvSpPr>
            <p:cNvPr id="72" name="TextBox 71">
              <a:hlinkClick r:id="rId24" action="ppaction://hlinksldjump"/>
            </p:cNvPr>
            <p:cNvSpPr txBox="1"/>
            <p:nvPr/>
          </p:nvSpPr>
          <p:spPr>
            <a:xfrm>
              <a:off x="6439724" y="6797127"/>
              <a:ext cx="1244600" cy="584775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rgbClr val="E6E6FA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500</a:t>
              </a:r>
              <a:endParaRPr lang="en-US" sz="2700" b="1" dirty="0">
                <a:solidFill>
                  <a:srgbClr val="E6E6FA"/>
                </a:solidFill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</p:grpSp>
      <p:grpSp>
        <p:nvGrpSpPr>
          <p:cNvPr id="76" name="Group 75"/>
          <p:cNvGrpSpPr/>
          <p:nvPr/>
        </p:nvGrpSpPr>
        <p:grpSpPr>
          <a:xfrm>
            <a:off x="11930987" y="4566031"/>
            <a:ext cx="2679553" cy="750062"/>
            <a:chOff x="8102600" y="3340100"/>
            <a:chExt cx="1689735" cy="750062"/>
          </a:xfrm>
        </p:grpSpPr>
        <p:pic>
          <p:nvPicPr>
            <p:cNvPr id="74" name="Picture 73">
              <a:hlinkClick r:id="rId25" action="ppaction://hlinksldjump"/>
            </p:cNvPr>
            <p:cNvPicPr>
              <a:picLocks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02600" y="3340100"/>
              <a:ext cx="1689735" cy="750062"/>
            </a:xfrm>
            <a:prstGeom prst="rect">
              <a:avLst/>
            </a:prstGeom>
            <a:solidFill>
              <a:scrgbClr r="0" g="0" b="0">
                <a:alpha val="0"/>
              </a:scrgbClr>
            </a:solidFill>
          </p:spPr>
        </p:pic>
        <p:sp>
          <p:nvSpPr>
            <p:cNvPr id="75" name="TextBox 74">
              <a:hlinkClick r:id="rId25" action="ppaction://hlinksldjump"/>
            </p:cNvPr>
            <p:cNvSpPr txBox="1"/>
            <p:nvPr/>
          </p:nvSpPr>
          <p:spPr>
            <a:xfrm>
              <a:off x="8375965" y="3404870"/>
              <a:ext cx="1143000" cy="584775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pPr algn="ctr"/>
              <a:r>
                <a:rPr lang="en-US" sz="3200" b="1" dirty="0" smtClean="0">
                  <a:solidFill>
                    <a:srgbClr val="E6E6FA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100</a:t>
              </a:r>
              <a:endParaRPr lang="en-US" sz="2600" b="1" dirty="0">
                <a:solidFill>
                  <a:srgbClr val="E6E6FA"/>
                </a:solidFill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</p:grpSp>
      <p:grpSp>
        <p:nvGrpSpPr>
          <p:cNvPr id="79" name="Group 78"/>
          <p:cNvGrpSpPr/>
          <p:nvPr/>
        </p:nvGrpSpPr>
        <p:grpSpPr>
          <a:xfrm>
            <a:off x="11930987" y="5529676"/>
            <a:ext cx="2679553" cy="750062"/>
            <a:chOff x="8102600" y="4191000"/>
            <a:chExt cx="1689735" cy="750062"/>
          </a:xfrm>
        </p:grpSpPr>
        <p:pic>
          <p:nvPicPr>
            <p:cNvPr id="77" name="Picture 76">
              <a:hlinkClick r:id="rId26" action="ppaction://hlinksldjump"/>
            </p:cNvPr>
            <p:cNvPicPr>
              <a:picLocks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02600" y="4191000"/>
              <a:ext cx="1689735" cy="750062"/>
            </a:xfrm>
            <a:prstGeom prst="rect">
              <a:avLst/>
            </a:prstGeom>
            <a:solidFill>
              <a:scrgbClr r="0" g="0" b="0">
                <a:alpha val="0"/>
              </a:scrgbClr>
            </a:solidFill>
          </p:spPr>
        </p:pic>
        <p:sp>
          <p:nvSpPr>
            <p:cNvPr id="78" name="TextBox 77">
              <a:hlinkClick r:id="rId26" action="ppaction://hlinksldjump"/>
            </p:cNvPr>
            <p:cNvSpPr txBox="1"/>
            <p:nvPr/>
          </p:nvSpPr>
          <p:spPr>
            <a:xfrm>
              <a:off x="8325166" y="4264837"/>
              <a:ext cx="1244600" cy="584775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rgbClr val="E6E6FA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200</a:t>
              </a:r>
              <a:endParaRPr lang="en-US" sz="2700" b="1" dirty="0">
                <a:solidFill>
                  <a:srgbClr val="E6E6FA"/>
                </a:solidFill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</p:grpSp>
      <p:grpSp>
        <p:nvGrpSpPr>
          <p:cNvPr id="82" name="Group 81"/>
          <p:cNvGrpSpPr/>
          <p:nvPr/>
        </p:nvGrpSpPr>
        <p:grpSpPr>
          <a:xfrm>
            <a:off x="11930988" y="6626271"/>
            <a:ext cx="2679552" cy="750062"/>
            <a:chOff x="8102600" y="5041900"/>
            <a:chExt cx="1689735" cy="750062"/>
          </a:xfrm>
        </p:grpSpPr>
        <p:pic>
          <p:nvPicPr>
            <p:cNvPr id="80" name="Picture 79">
              <a:hlinkClick r:id="rId27" action="ppaction://hlinksldjump"/>
            </p:cNvPr>
            <p:cNvPicPr>
              <a:picLocks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02600" y="5041900"/>
              <a:ext cx="1689735" cy="750062"/>
            </a:xfrm>
            <a:prstGeom prst="rect">
              <a:avLst/>
            </a:prstGeom>
            <a:solidFill>
              <a:scrgbClr r="0" g="0" b="0">
                <a:alpha val="0"/>
              </a:scrgbClr>
            </a:solidFill>
          </p:spPr>
        </p:pic>
        <p:sp>
          <p:nvSpPr>
            <p:cNvPr id="81" name="TextBox 80">
              <a:hlinkClick r:id="rId27" action="ppaction://hlinksldjump"/>
            </p:cNvPr>
            <p:cNvSpPr txBox="1"/>
            <p:nvPr/>
          </p:nvSpPr>
          <p:spPr>
            <a:xfrm>
              <a:off x="8325166" y="5118099"/>
              <a:ext cx="1244600" cy="584775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rgbClr val="E6E6FA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300</a:t>
              </a:r>
              <a:endParaRPr lang="en-US" sz="2700" b="1" dirty="0">
                <a:solidFill>
                  <a:srgbClr val="E6E6FA"/>
                </a:solidFill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</p:grpSp>
      <p:grpSp>
        <p:nvGrpSpPr>
          <p:cNvPr id="85" name="Group 84"/>
          <p:cNvGrpSpPr/>
          <p:nvPr/>
        </p:nvGrpSpPr>
        <p:grpSpPr>
          <a:xfrm>
            <a:off x="11930988" y="7698509"/>
            <a:ext cx="2679552" cy="750062"/>
            <a:chOff x="8102600" y="5892800"/>
            <a:chExt cx="1689735" cy="750062"/>
          </a:xfrm>
        </p:grpSpPr>
        <p:pic>
          <p:nvPicPr>
            <p:cNvPr id="83" name="Picture 82">
              <a:hlinkClick r:id="rId28" action="ppaction://hlinksldjump"/>
            </p:cNvPr>
            <p:cNvPicPr>
              <a:picLocks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02600" y="5892800"/>
              <a:ext cx="1689735" cy="750062"/>
            </a:xfrm>
            <a:prstGeom prst="rect">
              <a:avLst/>
            </a:prstGeom>
            <a:solidFill>
              <a:scrgbClr r="0" g="0" b="0">
                <a:alpha val="0"/>
              </a:scrgbClr>
            </a:solidFill>
          </p:spPr>
        </p:pic>
        <p:sp>
          <p:nvSpPr>
            <p:cNvPr id="84" name="TextBox 83">
              <a:hlinkClick r:id="rId28" action="ppaction://hlinksldjump"/>
            </p:cNvPr>
            <p:cNvSpPr txBox="1"/>
            <p:nvPr/>
          </p:nvSpPr>
          <p:spPr>
            <a:xfrm>
              <a:off x="8336299" y="5956300"/>
              <a:ext cx="1244600" cy="584775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rgbClr val="E6E6FA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400</a:t>
              </a:r>
              <a:endParaRPr lang="en-US" sz="2700" b="1" dirty="0">
                <a:solidFill>
                  <a:srgbClr val="E6E6FA"/>
                </a:solidFill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</p:grpSp>
      <p:grpSp>
        <p:nvGrpSpPr>
          <p:cNvPr id="88" name="Group 87"/>
          <p:cNvGrpSpPr/>
          <p:nvPr/>
        </p:nvGrpSpPr>
        <p:grpSpPr>
          <a:xfrm>
            <a:off x="11930988" y="8843252"/>
            <a:ext cx="2679552" cy="750062"/>
            <a:chOff x="8102600" y="6743700"/>
            <a:chExt cx="1689735" cy="750062"/>
          </a:xfrm>
        </p:grpSpPr>
        <p:pic>
          <p:nvPicPr>
            <p:cNvPr id="86" name="Picture 85">
              <a:hlinkClick r:id="rId29" action="ppaction://hlinksldjump"/>
            </p:cNvPr>
            <p:cNvPicPr>
              <a:picLocks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02600" y="6743700"/>
              <a:ext cx="1689735" cy="750062"/>
            </a:xfrm>
            <a:prstGeom prst="rect">
              <a:avLst/>
            </a:prstGeom>
            <a:solidFill>
              <a:scrgbClr r="0" g="0" b="0">
                <a:alpha val="0"/>
              </a:scrgbClr>
            </a:solidFill>
          </p:spPr>
        </p:pic>
        <p:sp>
          <p:nvSpPr>
            <p:cNvPr id="87" name="TextBox 86">
              <a:hlinkClick r:id="rId29" action="ppaction://hlinksldjump"/>
            </p:cNvPr>
            <p:cNvSpPr txBox="1"/>
            <p:nvPr/>
          </p:nvSpPr>
          <p:spPr>
            <a:xfrm>
              <a:off x="8369845" y="6794982"/>
              <a:ext cx="1244600" cy="584775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rgbClr val="E6E6FA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500</a:t>
              </a:r>
              <a:endParaRPr lang="en-US" sz="2700" b="1" dirty="0">
                <a:solidFill>
                  <a:srgbClr val="E6E6FA"/>
                </a:solidFill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</p:grpSp>
      <p:grpSp>
        <p:nvGrpSpPr>
          <p:cNvPr id="98" name="Group 97"/>
          <p:cNvGrpSpPr/>
          <p:nvPr/>
        </p:nvGrpSpPr>
        <p:grpSpPr>
          <a:xfrm>
            <a:off x="5356410" y="578483"/>
            <a:ext cx="4791199" cy="1314849"/>
            <a:chOff x="3066918" y="602271"/>
            <a:chExt cx="4075657" cy="972530"/>
          </a:xfrm>
        </p:grpSpPr>
        <p:sp>
          <p:nvSpPr>
            <p:cNvPr id="94" name="Freeform 93"/>
            <p:cNvSpPr/>
            <p:nvPr/>
          </p:nvSpPr>
          <p:spPr>
            <a:xfrm>
              <a:off x="3340100" y="635000"/>
              <a:ext cx="3517901" cy="939801"/>
            </a:xfrm>
            <a:custGeom>
              <a:avLst/>
              <a:gdLst/>
              <a:ahLst/>
              <a:cxnLst/>
              <a:rect l="0" t="0" r="0" b="0"/>
              <a:pathLst>
                <a:path w="3517901" h="939801">
                  <a:moveTo>
                    <a:pt x="0" y="0"/>
                  </a:moveTo>
                  <a:lnTo>
                    <a:pt x="3517900" y="0"/>
                  </a:lnTo>
                  <a:lnTo>
                    <a:pt x="3517900" y="939800"/>
                  </a:lnTo>
                  <a:lnTo>
                    <a:pt x="0" y="939800"/>
                  </a:lnTo>
                  <a:close/>
                </a:path>
              </a:pathLst>
            </a:custGeom>
            <a:solidFill>
              <a:srgbClr val="FFFFFF"/>
            </a:solidFill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TextBox 94"/>
            <p:cNvSpPr txBox="1"/>
            <p:nvPr/>
          </p:nvSpPr>
          <p:spPr>
            <a:xfrm>
              <a:off x="3066918" y="602271"/>
              <a:ext cx="4075657" cy="751236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pPr algn="ctr"/>
              <a:r>
                <a:rPr lang="en-US" sz="6000" b="1" dirty="0">
                  <a:ln w="12700">
                    <a:solidFill>
                      <a:schemeClr val="accent3">
                        <a:lumMod val="50000"/>
                      </a:schemeClr>
                    </a:solidFill>
                    <a:prstDash val="solid"/>
                  </a:ln>
                  <a:pattFill prst="narHorz">
                    <a:fgClr>
                      <a:schemeClr val="accent3"/>
                    </a:fgClr>
                    <a:bgClr>
                      <a:schemeClr val="accent3">
                        <a:lumMod val="40000"/>
                        <a:lumOff val="60000"/>
                      </a:schemeClr>
                    </a:bgClr>
                  </a:pattFill>
                  <a:effectLst>
                    <a:innerShdw blurRad="177800">
                      <a:schemeClr val="accent3">
                        <a:lumMod val="50000"/>
                      </a:schemeClr>
                    </a:innerShdw>
                    <a:reflection blurRad="6350" stA="55000" endA="300" endPos="45500" dir="5400000" sy="-100000" algn="bl" rotWithShape="0"/>
                  </a:effectLst>
                  <a:latin typeface="Chalkboard - 56"/>
                </a:rPr>
                <a:t>Jeopardy</a:t>
              </a:r>
            </a:p>
          </p:txBody>
        </p:sp>
      </p:grpSp>
      <p:pic>
        <p:nvPicPr>
          <p:cNvPr id="132" name="Picture 131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3662" y="2328220"/>
            <a:ext cx="2647269" cy="153589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133" name="Picture 132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4840" y="2328220"/>
            <a:ext cx="2636453" cy="153589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10" name="TextBox 9"/>
          <p:cNvSpPr txBox="1"/>
          <p:nvPr/>
        </p:nvSpPr>
        <p:spPr>
          <a:xfrm>
            <a:off x="3501543" y="2524077"/>
            <a:ext cx="2659388" cy="1077218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E6E6FA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Inscribed </a:t>
            </a:r>
            <a:r>
              <a:rPr lang="en-US" sz="3200" b="1" dirty="0" smtClean="0">
                <a:solidFill>
                  <a:srgbClr val="E6E6FA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Circles</a:t>
            </a:r>
            <a:endParaRPr lang="en-US" sz="3200" b="1" dirty="0">
              <a:solidFill>
                <a:srgbClr val="E6E6FA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579327" y="2538822"/>
            <a:ext cx="2120591" cy="1077218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E6E6FA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Area of </a:t>
            </a:r>
            <a:r>
              <a:rPr lang="en-US" sz="3200" b="1" dirty="0" smtClean="0">
                <a:solidFill>
                  <a:srgbClr val="E6E6FA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Sectors</a:t>
            </a:r>
            <a:endParaRPr lang="en-US" sz="3200" b="1" dirty="0">
              <a:solidFill>
                <a:srgbClr val="E6E6FA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134" name="Picture 133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8302" y="2303381"/>
            <a:ext cx="2560322" cy="153589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12" name="TextBox 11"/>
          <p:cNvSpPr txBox="1"/>
          <p:nvPr/>
        </p:nvSpPr>
        <p:spPr>
          <a:xfrm>
            <a:off x="9527650" y="2771035"/>
            <a:ext cx="2743758" cy="58477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sz="3200" b="1" dirty="0" smtClean="0">
                <a:solidFill>
                  <a:srgbClr val="E6E6FA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Arc Length</a:t>
            </a:r>
            <a:endParaRPr lang="en-US" sz="3200" b="1" dirty="0">
              <a:solidFill>
                <a:srgbClr val="E6E6FA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135" name="Picture 134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0987" y="2350330"/>
            <a:ext cx="2679553" cy="153589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13" name="TextBox 12"/>
          <p:cNvSpPr txBox="1"/>
          <p:nvPr/>
        </p:nvSpPr>
        <p:spPr>
          <a:xfrm>
            <a:off x="11930987" y="2579669"/>
            <a:ext cx="2633881" cy="1077218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E6E6FA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Equations </a:t>
            </a:r>
            <a:r>
              <a:rPr lang="en-US" sz="3200" b="1" dirty="0">
                <a:solidFill>
                  <a:srgbClr val="E6E6FA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of </a:t>
            </a:r>
            <a:r>
              <a:rPr lang="en-US" sz="3200" b="1" dirty="0" smtClean="0">
                <a:solidFill>
                  <a:srgbClr val="E6E6FA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Circles</a:t>
            </a:r>
            <a:endParaRPr lang="en-US" sz="3200" b="1" dirty="0">
              <a:solidFill>
                <a:srgbClr val="E6E6FA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36" name="TextBox 135"/>
          <p:cNvSpPr txBox="1"/>
          <p:nvPr/>
        </p:nvSpPr>
        <p:spPr>
          <a:xfrm>
            <a:off x="2240791" y="10102144"/>
            <a:ext cx="11677305" cy="507831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sz="2700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Objective: To </a:t>
            </a:r>
            <a:r>
              <a:rPr lang="en-US" sz="2700" dirty="0" smtClean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demonstrate and practice </a:t>
            </a:r>
            <a:r>
              <a:rPr lang="en-US" sz="2700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understanding on all </a:t>
            </a:r>
            <a:r>
              <a:rPr lang="en-US" sz="2700" dirty="0" smtClean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Unit </a:t>
            </a:r>
            <a:r>
              <a:rPr lang="en-US" sz="2700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6 material</a:t>
            </a:r>
          </a:p>
        </p:txBody>
      </p:sp>
      <p:sp>
        <p:nvSpPr>
          <p:cNvPr id="4" name="TextBox 3"/>
          <p:cNvSpPr txBox="1"/>
          <p:nvPr/>
        </p:nvSpPr>
        <p:spPr>
          <a:xfrm rot="893516">
            <a:off x="9957297" y="243263"/>
            <a:ext cx="700433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latin typeface="Forte" panose="03060902040502070203" pitchFamily="66" charset="0"/>
              </a:rPr>
              <a:t>Test </a:t>
            </a:r>
          </a:p>
          <a:p>
            <a:pPr algn="ctr"/>
            <a:r>
              <a:rPr lang="en-US" sz="6000" dirty="0" smtClean="0">
                <a:latin typeface="Forte" panose="03060902040502070203" pitchFamily="66" charset="0"/>
              </a:rPr>
              <a:t>Friday</a:t>
            </a:r>
            <a:endParaRPr lang="en-US" sz="6000" dirty="0">
              <a:latin typeface="Forte" panose="0306090204050207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1734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82388" y="6795187"/>
            <a:ext cx="2503759" cy="769441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sz="4400" i="1" dirty="0" smtClean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x = </a:t>
            </a:r>
            <a:r>
              <a:rPr lang="en-US" sz="4400" dirty="0" smtClean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21</a:t>
            </a:r>
            <a:endParaRPr lang="en-US" sz="4400" dirty="0">
              <a:solidFill>
                <a:srgbClr val="00000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5313869" y="589381"/>
            <a:ext cx="4280917" cy="1286411"/>
            <a:chOff x="2946400" y="431800"/>
            <a:chExt cx="4280917" cy="1286411"/>
          </a:xfrm>
        </p:grpSpPr>
        <p:sp>
          <p:nvSpPr>
            <p:cNvPr id="3" name="Freeform 2"/>
            <p:cNvSpPr/>
            <p:nvPr/>
          </p:nvSpPr>
          <p:spPr>
            <a:xfrm>
              <a:off x="2946400" y="431800"/>
              <a:ext cx="4280917" cy="1286411"/>
            </a:xfrm>
            <a:custGeom>
              <a:avLst/>
              <a:gdLst/>
              <a:ahLst/>
              <a:cxnLst/>
              <a:rect l="0" t="0" r="0" b="0"/>
              <a:pathLst>
                <a:path w="4280917" h="1286411">
                  <a:moveTo>
                    <a:pt x="0" y="0"/>
                  </a:moveTo>
                  <a:lnTo>
                    <a:pt x="4280916" y="0"/>
                  </a:lnTo>
                  <a:lnTo>
                    <a:pt x="4280916" y="1286410"/>
                  </a:lnTo>
                  <a:lnTo>
                    <a:pt x="0" y="1286410"/>
                  </a:lnTo>
                  <a:close/>
                </a:path>
              </a:pathLst>
            </a:custGeom>
            <a:solidFill>
              <a:srgbClr val="FFD700"/>
            </a:solidFill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3096946" y="496120"/>
              <a:ext cx="3937016" cy="1200329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pPr algn="ctr"/>
              <a:r>
                <a:rPr lang="en-US" sz="3600" dirty="0">
                  <a:solidFill>
                    <a:srgbClr val="0000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Inscribed Circle 400 </a:t>
              </a: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2044701" y="3871979"/>
            <a:ext cx="6781800" cy="76944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4400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What is the value of </a:t>
            </a:r>
            <a:r>
              <a:rPr lang="en-US" sz="4400" i="1" dirty="0" smtClean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x</a:t>
            </a:r>
            <a:r>
              <a:rPr lang="en-US" sz="4400" dirty="0" smtClean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?</a:t>
            </a:r>
            <a:endParaRPr lang="en-US" sz="4400" dirty="0">
              <a:solidFill>
                <a:srgbClr val="00000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9594786" y="8257788"/>
            <a:ext cx="4076609" cy="1622192"/>
            <a:chOff x="7137400" y="6540500"/>
            <a:chExt cx="2863469" cy="1024128"/>
          </a:xfrm>
        </p:grpSpPr>
        <p:pic>
          <p:nvPicPr>
            <p:cNvPr id="7" name="Picture 6">
              <a:hlinkClick r:id="rId3" action="ppaction://hlinksldjump"/>
            </p:cNvPr>
            <p:cNvPicPr>
              <a:picLocks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37400" y="6540500"/>
              <a:ext cx="2863469" cy="1024128"/>
            </a:xfrm>
            <a:prstGeom prst="rect">
              <a:avLst/>
            </a:prstGeom>
            <a:solidFill>
              <a:scrgbClr r="0" g="0" b="0">
                <a:alpha val="0"/>
              </a:scrgbClr>
            </a:solidFill>
          </p:spPr>
        </p:pic>
        <p:sp>
          <p:nvSpPr>
            <p:cNvPr id="8" name="TextBox 7">
              <a:hlinkClick r:id="rId3" action="ppaction://hlinksldjump"/>
            </p:cNvPr>
            <p:cNvSpPr txBox="1"/>
            <p:nvPr/>
          </p:nvSpPr>
          <p:spPr>
            <a:xfrm>
              <a:off x="7391400" y="6845300"/>
              <a:ext cx="2565400" cy="408044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en-US" sz="3600" dirty="0">
                  <a:solidFill>
                    <a:schemeClr val="bg1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Jeopardy Board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2113386" y="6423502"/>
            <a:ext cx="3472761" cy="1809571"/>
            <a:chOff x="3677054" y="9028097"/>
            <a:chExt cx="3472761" cy="1809571"/>
          </a:xfrm>
        </p:grpSpPr>
        <p:grpSp>
          <p:nvGrpSpPr>
            <p:cNvPr id="18" name="Group 17"/>
            <p:cNvGrpSpPr/>
            <p:nvPr/>
          </p:nvGrpSpPr>
          <p:grpSpPr>
            <a:xfrm>
              <a:off x="3677054" y="9028097"/>
              <a:ext cx="3472761" cy="1809571"/>
              <a:chOff x="273050" y="2788666"/>
              <a:chExt cx="4864101" cy="2654301"/>
            </a:xfrm>
          </p:grpSpPr>
          <p:sp>
            <p:nvSpPr>
              <p:cNvPr id="20" name="Freeform 19"/>
              <p:cNvSpPr/>
              <p:nvPr/>
            </p:nvSpPr>
            <p:spPr>
              <a:xfrm>
                <a:off x="323850" y="2839466"/>
                <a:ext cx="4813301" cy="2603501"/>
              </a:xfrm>
              <a:custGeom>
                <a:avLst/>
                <a:gdLst/>
                <a:ahLst/>
                <a:cxnLst/>
                <a:rect l="0" t="0" r="0" b="0"/>
                <a:pathLst>
                  <a:path w="4813301" h="2603501">
                    <a:moveTo>
                      <a:pt x="0" y="0"/>
                    </a:moveTo>
                    <a:lnTo>
                      <a:pt x="4813300" y="0"/>
                    </a:lnTo>
                    <a:lnTo>
                      <a:pt x="4813300" y="2603500"/>
                    </a:lnTo>
                    <a:lnTo>
                      <a:pt x="0" y="2603500"/>
                    </a:lnTo>
                    <a:close/>
                  </a:path>
                </a:pathLst>
              </a:custGeom>
              <a:solidFill>
                <a:srgbClr val="800080">
                  <a:alpha val="34902"/>
                </a:srgbClr>
              </a:solidFill>
              <a:ln w="12700" cap="flat" cmpd="sng" algn="ctr">
                <a:solidFill>
                  <a:srgbClr val="FFFFFF">
                    <a:alpha val="34902"/>
                  </a:srgbClr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21" name="Picture 20"/>
              <p:cNvPicPr>
                <a:picLocks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73050" y="2788666"/>
                <a:ext cx="4833112" cy="2625090"/>
              </a:xfrm>
              <a:prstGeom prst="rect">
                <a:avLst/>
              </a:prstGeom>
              <a:solidFill>
                <a:scrgbClr r="0" g="0" b="0">
                  <a:alpha val="0"/>
                </a:scrgbClr>
              </a:solidFill>
            </p:spPr>
          </p:pic>
        </p:grpSp>
        <p:sp>
          <p:nvSpPr>
            <p:cNvPr id="19" name="TextBox 18">
              <a:hlinkClick r:id="rId3" action="ppaction://hlinksldjump"/>
            </p:cNvPr>
            <p:cNvSpPr txBox="1"/>
            <p:nvPr/>
          </p:nvSpPr>
          <p:spPr>
            <a:xfrm>
              <a:off x="4506465" y="9599759"/>
              <a:ext cx="2260924" cy="646331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r>
                <a:rPr lang="en-US" sz="3600" dirty="0" smtClean="0">
                  <a:solidFill>
                    <a:schemeClr val="bg1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Answer</a:t>
              </a:r>
              <a:endParaRPr lang="en-US" sz="3600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8356518" y="2213645"/>
            <a:ext cx="5582506" cy="5146159"/>
            <a:chOff x="8356518" y="2213645"/>
            <a:chExt cx="5582506" cy="5146159"/>
          </a:xfrm>
        </p:grpSpPr>
        <p:pic>
          <p:nvPicPr>
            <p:cNvPr id="16" name="Picture 15"/>
            <p:cNvPicPr>
              <a:picLocks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56518" y="2213645"/>
              <a:ext cx="5582506" cy="5146159"/>
            </a:xfrm>
            <a:prstGeom prst="rect">
              <a:avLst/>
            </a:prstGeom>
            <a:solidFill>
              <a:scrgbClr r="0" g="0" b="0">
                <a:alpha val="0"/>
              </a:scrgbClr>
            </a:solidFill>
          </p:spPr>
        </p:pic>
        <p:sp>
          <p:nvSpPr>
            <p:cNvPr id="10" name="TextBox 9"/>
            <p:cNvSpPr txBox="1"/>
            <p:nvPr/>
          </p:nvSpPr>
          <p:spPr>
            <a:xfrm>
              <a:off x="8826501" y="3850217"/>
              <a:ext cx="526106" cy="707886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4000" b="1" dirty="0" smtClean="0">
                  <a:latin typeface="Arial Black" panose="020B0A04020102020204" pitchFamily="34" charset="0"/>
                </a:rPr>
                <a:t>4</a:t>
              </a:r>
              <a:endParaRPr lang="en-US" sz="4000" b="1" dirty="0">
                <a:latin typeface="Arial Black" panose="020B0A040201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36190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5547271" y="823823"/>
            <a:ext cx="3630394" cy="1286411"/>
            <a:chOff x="2921000" y="190500"/>
            <a:chExt cx="3630394" cy="1286411"/>
          </a:xfrm>
        </p:grpSpPr>
        <p:sp>
          <p:nvSpPr>
            <p:cNvPr id="3" name="Freeform 2"/>
            <p:cNvSpPr/>
            <p:nvPr/>
          </p:nvSpPr>
          <p:spPr>
            <a:xfrm>
              <a:off x="2921000" y="190500"/>
              <a:ext cx="3630394" cy="1286411"/>
            </a:xfrm>
            <a:custGeom>
              <a:avLst/>
              <a:gdLst/>
              <a:ahLst/>
              <a:cxnLst/>
              <a:rect l="0" t="0" r="0" b="0"/>
              <a:pathLst>
                <a:path w="3630394" h="1286411">
                  <a:moveTo>
                    <a:pt x="0" y="0"/>
                  </a:moveTo>
                  <a:lnTo>
                    <a:pt x="3630393" y="0"/>
                  </a:lnTo>
                  <a:lnTo>
                    <a:pt x="3630393" y="1286410"/>
                  </a:lnTo>
                  <a:lnTo>
                    <a:pt x="0" y="1286410"/>
                  </a:lnTo>
                  <a:close/>
                </a:path>
              </a:pathLst>
            </a:custGeom>
            <a:solidFill>
              <a:srgbClr val="FFD700"/>
            </a:solidFill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3039020" y="254820"/>
              <a:ext cx="3358050" cy="1200329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pPr algn="ctr"/>
              <a:r>
                <a:rPr lang="en-US" sz="3600" dirty="0">
                  <a:solidFill>
                    <a:srgbClr val="0000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Inscribed Circle 500 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9470485" y="7564627"/>
            <a:ext cx="4134003" cy="1847002"/>
            <a:chOff x="7137400" y="6540500"/>
            <a:chExt cx="2863469" cy="1024128"/>
          </a:xfrm>
        </p:grpSpPr>
        <p:pic>
          <p:nvPicPr>
            <p:cNvPr id="6" name="Picture 5">
              <a:hlinkClick r:id="rId3" action="ppaction://hlinksldjump"/>
            </p:cNvPr>
            <p:cNvPicPr>
              <a:picLocks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37400" y="6540500"/>
              <a:ext cx="2863469" cy="1024128"/>
            </a:xfrm>
            <a:prstGeom prst="rect">
              <a:avLst/>
            </a:prstGeom>
            <a:solidFill>
              <a:scrgbClr r="0" g="0" b="0">
                <a:alpha val="0"/>
              </a:scrgbClr>
            </a:solidFill>
          </p:spPr>
        </p:pic>
        <p:sp>
          <p:nvSpPr>
            <p:cNvPr id="7" name="TextBox 6">
              <a:hlinkClick r:id="rId3" action="ppaction://hlinksldjump"/>
            </p:cNvPr>
            <p:cNvSpPr txBox="1"/>
            <p:nvPr/>
          </p:nvSpPr>
          <p:spPr>
            <a:xfrm>
              <a:off x="7391400" y="6845300"/>
              <a:ext cx="2565400" cy="407595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en-US" sz="3600" dirty="0">
                  <a:solidFill>
                    <a:schemeClr val="bg1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Jeopardy Board</a:t>
              </a:r>
            </a:p>
          </p:txBody>
        </p:sp>
      </p:grpSp>
      <p:pic>
        <p:nvPicPr>
          <p:cNvPr id="15" name="Picture 14"/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8122" y="2608035"/>
            <a:ext cx="6368599" cy="418715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16" name="TextBox 15"/>
          <p:cNvSpPr txBox="1"/>
          <p:nvPr/>
        </p:nvSpPr>
        <p:spPr>
          <a:xfrm>
            <a:off x="943367" y="3472110"/>
            <a:ext cx="6781800" cy="76944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4400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What is the value of </a:t>
            </a:r>
            <a:r>
              <a:rPr lang="en-US" sz="4400" i="1" dirty="0" smtClean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x</a:t>
            </a:r>
            <a:r>
              <a:rPr lang="en-US" sz="4400" dirty="0" smtClean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?</a:t>
            </a:r>
            <a:endParaRPr lang="en-US" sz="4400" dirty="0">
              <a:solidFill>
                <a:srgbClr val="00000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541353" y="8393188"/>
            <a:ext cx="2503759" cy="769441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sz="4400" i="1" dirty="0" smtClean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x = </a:t>
            </a:r>
            <a:r>
              <a:rPr lang="en-US" sz="4400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7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1711942" y="7944636"/>
            <a:ext cx="3472761" cy="1809571"/>
            <a:chOff x="3677054" y="9028097"/>
            <a:chExt cx="3472761" cy="1809571"/>
          </a:xfrm>
        </p:grpSpPr>
        <p:grpSp>
          <p:nvGrpSpPr>
            <p:cNvPr id="19" name="Group 18"/>
            <p:cNvGrpSpPr/>
            <p:nvPr/>
          </p:nvGrpSpPr>
          <p:grpSpPr>
            <a:xfrm>
              <a:off x="3677054" y="9028097"/>
              <a:ext cx="3472761" cy="1809571"/>
              <a:chOff x="273050" y="2788666"/>
              <a:chExt cx="4864101" cy="2654301"/>
            </a:xfrm>
          </p:grpSpPr>
          <p:sp>
            <p:nvSpPr>
              <p:cNvPr id="21" name="Freeform 20"/>
              <p:cNvSpPr/>
              <p:nvPr/>
            </p:nvSpPr>
            <p:spPr>
              <a:xfrm>
                <a:off x="323850" y="2839466"/>
                <a:ext cx="4813301" cy="2603501"/>
              </a:xfrm>
              <a:custGeom>
                <a:avLst/>
                <a:gdLst/>
                <a:ahLst/>
                <a:cxnLst/>
                <a:rect l="0" t="0" r="0" b="0"/>
                <a:pathLst>
                  <a:path w="4813301" h="2603501">
                    <a:moveTo>
                      <a:pt x="0" y="0"/>
                    </a:moveTo>
                    <a:lnTo>
                      <a:pt x="4813300" y="0"/>
                    </a:lnTo>
                    <a:lnTo>
                      <a:pt x="4813300" y="2603500"/>
                    </a:lnTo>
                    <a:lnTo>
                      <a:pt x="0" y="2603500"/>
                    </a:lnTo>
                    <a:close/>
                  </a:path>
                </a:pathLst>
              </a:custGeom>
              <a:solidFill>
                <a:srgbClr val="800080">
                  <a:alpha val="34902"/>
                </a:srgbClr>
              </a:solidFill>
              <a:ln w="12700" cap="flat" cmpd="sng" algn="ctr">
                <a:solidFill>
                  <a:srgbClr val="FFFFFF">
                    <a:alpha val="34902"/>
                  </a:srgbClr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22" name="Picture 21"/>
              <p:cNvPicPr>
                <a:picLocks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73050" y="2788666"/>
                <a:ext cx="4833112" cy="2625090"/>
              </a:xfrm>
              <a:prstGeom prst="rect">
                <a:avLst/>
              </a:prstGeom>
              <a:solidFill>
                <a:scrgbClr r="0" g="0" b="0">
                  <a:alpha val="0"/>
                </a:scrgbClr>
              </a:solidFill>
            </p:spPr>
          </p:pic>
        </p:grpSp>
        <p:sp>
          <p:nvSpPr>
            <p:cNvPr id="20" name="TextBox 19">
              <a:hlinkClick r:id="rId3" action="ppaction://hlinksldjump"/>
            </p:cNvPr>
            <p:cNvSpPr txBox="1"/>
            <p:nvPr/>
          </p:nvSpPr>
          <p:spPr>
            <a:xfrm>
              <a:off x="4506465" y="9599759"/>
              <a:ext cx="2260924" cy="646331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r>
                <a:rPr lang="en-US" sz="3600" dirty="0" smtClean="0">
                  <a:solidFill>
                    <a:schemeClr val="bg1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Answer</a:t>
              </a:r>
              <a:endParaRPr lang="en-US" sz="3600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7863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5422901" y="1051185"/>
            <a:ext cx="3848101" cy="1263388"/>
            <a:chOff x="2933700" y="139700"/>
            <a:chExt cx="3848101" cy="1218800"/>
          </a:xfrm>
        </p:grpSpPr>
        <p:sp>
          <p:nvSpPr>
            <p:cNvPr id="8" name="Freeform 7"/>
            <p:cNvSpPr/>
            <p:nvPr/>
          </p:nvSpPr>
          <p:spPr>
            <a:xfrm>
              <a:off x="2933700" y="139700"/>
              <a:ext cx="3848101" cy="1216653"/>
            </a:xfrm>
            <a:custGeom>
              <a:avLst/>
              <a:gdLst/>
              <a:ahLst/>
              <a:cxnLst/>
              <a:rect l="0" t="0" r="0" b="0"/>
              <a:pathLst>
                <a:path w="3848101" h="1216653">
                  <a:moveTo>
                    <a:pt x="0" y="0"/>
                  </a:moveTo>
                  <a:lnTo>
                    <a:pt x="3848100" y="0"/>
                  </a:lnTo>
                  <a:lnTo>
                    <a:pt x="3848100" y="1216652"/>
                  </a:lnTo>
                  <a:lnTo>
                    <a:pt x="0" y="1216652"/>
                  </a:lnTo>
                  <a:close/>
                </a:path>
              </a:pathLst>
            </a:custGeom>
            <a:solidFill>
              <a:srgbClr val="FFD700"/>
            </a:solidFill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062605" y="200533"/>
              <a:ext cx="3551809" cy="1157967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pPr algn="ctr"/>
              <a:r>
                <a:rPr lang="en-US" sz="3600" dirty="0">
                  <a:solidFill>
                    <a:srgbClr val="0000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Area of a Sector 100 </a:t>
              </a: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2911952" y="4286744"/>
            <a:ext cx="9842500" cy="92333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5400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Convert 55 degrees to </a:t>
            </a:r>
            <a:r>
              <a:rPr lang="en-US" sz="5400" dirty="0" smtClean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radians.</a:t>
            </a:r>
            <a:endParaRPr lang="en-US" sz="5400" dirty="0">
              <a:solidFill>
                <a:srgbClr val="00000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9271002" y="8177066"/>
            <a:ext cx="3965614" cy="1552970"/>
            <a:chOff x="7137400" y="6540500"/>
            <a:chExt cx="2863469" cy="1024128"/>
          </a:xfrm>
        </p:grpSpPr>
        <p:pic>
          <p:nvPicPr>
            <p:cNvPr id="12" name="Picture 11">
              <a:hlinkClick r:id="rId3" action="ppaction://hlinksldjump"/>
            </p:cNvPr>
            <p:cNvPicPr>
              <a:picLocks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37400" y="6540500"/>
              <a:ext cx="2863469" cy="1024128"/>
            </a:xfrm>
            <a:prstGeom prst="rect">
              <a:avLst/>
            </a:prstGeom>
            <a:solidFill>
              <a:scrgbClr r="0" g="0" b="0">
                <a:alpha val="0"/>
              </a:scrgbClr>
            </a:solidFill>
          </p:spPr>
        </p:pic>
        <p:sp>
          <p:nvSpPr>
            <p:cNvPr id="13" name="TextBox 12">
              <a:hlinkClick r:id="rId3" action="ppaction://hlinksldjump"/>
            </p:cNvPr>
            <p:cNvSpPr txBox="1"/>
            <p:nvPr/>
          </p:nvSpPr>
          <p:spPr>
            <a:xfrm>
              <a:off x="7391400" y="6845300"/>
              <a:ext cx="2565400" cy="445423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en-US" sz="3600" dirty="0">
                  <a:solidFill>
                    <a:schemeClr val="bg1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Jeopardy Board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2206823" y="8355054"/>
                <a:ext cx="1410258" cy="136441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11 </m:t>
                          </m:r>
                          <m:r>
                            <a:rPr lang="en-US" sz="4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36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6823" y="8355054"/>
                <a:ext cx="1410258" cy="136441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2" name="Group 21"/>
          <p:cNvGrpSpPr/>
          <p:nvPr/>
        </p:nvGrpSpPr>
        <p:grpSpPr>
          <a:xfrm>
            <a:off x="1377412" y="8142433"/>
            <a:ext cx="3472761" cy="1809571"/>
            <a:chOff x="3677054" y="9028097"/>
            <a:chExt cx="3472761" cy="1809571"/>
          </a:xfrm>
        </p:grpSpPr>
        <p:grpSp>
          <p:nvGrpSpPr>
            <p:cNvPr id="23" name="Group 22"/>
            <p:cNvGrpSpPr/>
            <p:nvPr/>
          </p:nvGrpSpPr>
          <p:grpSpPr>
            <a:xfrm>
              <a:off x="3677054" y="9028097"/>
              <a:ext cx="3472761" cy="1809571"/>
              <a:chOff x="273050" y="2788666"/>
              <a:chExt cx="4864101" cy="2654301"/>
            </a:xfrm>
          </p:grpSpPr>
          <p:sp>
            <p:nvSpPr>
              <p:cNvPr id="25" name="Freeform 24"/>
              <p:cNvSpPr/>
              <p:nvPr/>
            </p:nvSpPr>
            <p:spPr>
              <a:xfrm>
                <a:off x="323850" y="2839466"/>
                <a:ext cx="4813301" cy="2603501"/>
              </a:xfrm>
              <a:custGeom>
                <a:avLst/>
                <a:gdLst/>
                <a:ahLst/>
                <a:cxnLst/>
                <a:rect l="0" t="0" r="0" b="0"/>
                <a:pathLst>
                  <a:path w="4813301" h="2603501">
                    <a:moveTo>
                      <a:pt x="0" y="0"/>
                    </a:moveTo>
                    <a:lnTo>
                      <a:pt x="4813300" y="0"/>
                    </a:lnTo>
                    <a:lnTo>
                      <a:pt x="4813300" y="2603500"/>
                    </a:lnTo>
                    <a:lnTo>
                      <a:pt x="0" y="2603500"/>
                    </a:lnTo>
                    <a:close/>
                  </a:path>
                </a:pathLst>
              </a:custGeom>
              <a:solidFill>
                <a:srgbClr val="800080">
                  <a:alpha val="34902"/>
                </a:srgbClr>
              </a:solidFill>
              <a:ln w="12700" cap="flat" cmpd="sng" algn="ctr">
                <a:solidFill>
                  <a:srgbClr val="FFFFFF">
                    <a:alpha val="34902"/>
                  </a:srgbClr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26" name="Picture 25"/>
              <p:cNvPicPr>
                <a:picLocks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73050" y="2788666"/>
                <a:ext cx="4833112" cy="2625090"/>
              </a:xfrm>
              <a:prstGeom prst="rect">
                <a:avLst/>
              </a:prstGeom>
              <a:solidFill>
                <a:scrgbClr r="0" g="0" b="0">
                  <a:alpha val="0"/>
                </a:scrgbClr>
              </a:solidFill>
            </p:spPr>
          </p:pic>
        </p:grpSp>
        <p:sp>
          <p:nvSpPr>
            <p:cNvPr id="24" name="TextBox 23">
              <a:hlinkClick r:id="rId3" action="ppaction://hlinksldjump"/>
            </p:cNvPr>
            <p:cNvSpPr txBox="1"/>
            <p:nvPr/>
          </p:nvSpPr>
          <p:spPr>
            <a:xfrm>
              <a:off x="4506465" y="9599759"/>
              <a:ext cx="2260924" cy="646331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r>
                <a:rPr lang="en-US" sz="3600" dirty="0" smtClean="0">
                  <a:solidFill>
                    <a:schemeClr val="bg1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Answer</a:t>
              </a:r>
              <a:endParaRPr lang="en-US" sz="3600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6529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2791981" y="8321844"/>
                <a:ext cx="2866644" cy="769441"/>
              </a:xfrm>
              <a:prstGeom prst="rect">
                <a:avLst/>
              </a:prstGeom>
              <a:noFill/>
            </p:spPr>
            <p:txBody>
              <a:bodyPr vert="horz" rtlCol="0">
                <a:spAutoFit/>
              </a:bodyPr>
              <a:lstStyle/>
              <a:p>
                <a:r>
                  <a:rPr lang="en-US" sz="4400" dirty="0" smtClean="0">
                    <a:solidFill>
                      <a:srgbClr val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54</a:t>
                </a:r>
                <a14:m>
                  <m:oMath xmlns:m="http://schemas.openxmlformats.org/officeDocument/2006/math">
                    <m:r>
                      <a:rPr lang="en-US" sz="44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endParaRPr lang="en-US" sz="4400" dirty="0">
                  <a:solidFill>
                    <a:srgbClr val="0000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1981" y="8321844"/>
                <a:ext cx="2866644" cy="769441"/>
              </a:xfrm>
              <a:prstGeom prst="rect">
                <a:avLst/>
              </a:prstGeom>
              <a:blipFill rotWithShape="0">
                <a:blip r:embed="rId3"/>
                <a:stretch>
                  <a:fillRect l="-8511" t="-15873" b="-373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/>
          <p:cNvGrpSpPr/>
          <p:nvPr/>
        </p:nvGrpSpPr>
        <p:grpSpPr>
          <a:xfrm>
            <a:off x="5658625" y="1413108"/>
            <a:ext cx="3731994" cy="1263476"/>
            <a:chOff x="2946400" y="431800"/>
            <a:chExt cx="3731994" cy="1252534"/>
          </a:xfrm>
        </p:grpSpPr>
        <p:sp>
          <p:nvSpPr>
            <p:cNvPr id="3" name="Freeform 2"/>
            <p:cNvSpPr/>
            <p:nvPr/>
          </p:nvSpPr>
          <p:spPr>
            <a:xfrm>
              <a:off x="2946400" y="431800"/>
              <a:ext cx="3731994" cy="1251992"/>
            </a:xfrm>
            <a:custGeom>
              <a:avLst/>
              <a:gdLst/>
              <a:ahLst/>
              <a:cxnLst/>
              <a:rect l="0" t="0" r="0" b="0"/>
              <a:pathLst>
                <a:path w="3731994" h="1251992">
                  <a:moveTo>
                    <a:pt x="0" y="0"/>
                  </a:moveTo>
                  <a:lnTo>
                    <a:pt x="3731993" y="0"/>
                  </a:lnTo>
                  <a:lnTo>
                    <a:pt x="3731993" y="1251991"/>
                  </a:lnTo>
                  <a:lnTo>
                    <a:pt x="0" y="1251991"/>
                  </a:lnTo>
                  <a:close/>
                </a:path>
              </a:pathLst>
            </a:custGeom>
            <a:solidFill>
              <a:srgbClr val="FFD700"/>
            </a:solidFill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3069500" y="494400"/>
              <a:ext cx="3448474" cy="1189934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pPr algn="ctr"/>
              <a:r>
                <a:rPr lang="en-US" sz="3600" dirty="0">
                  <a:solidFill>
                    <a:srgbClr val="0000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Area of a Sector 200 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986635" y="4051429"/>
                <a:ext cx="8396244" cy="1272656"/>
              </a:xfrm>
              <a:prstGeom prst="rect">
                <a:avLst/>
              </a:prstGeom>
              <a:noFill/>
            </p:spPr>
            <p:txBody>
              <a:bodyPr vert="horz" wrap="square" rtlCol="0">
                <a:spAutoFit/>
              </a:bodyPr>
              <a:lstStyle/>
              <a:p>
                <a:r>
                  <a:rPr lang="en-US" sz="5400" dirty="0" smtClean="0">
                    <a:solidFill>
                      <a:srgbClr val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Convert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3 </m:t>
                        </m:r>
                        <m:r>
                          <a:rPr lang="en-US" sz="5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sz="5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US" sz="5400" dirty="0" smtClean="0">
                    <a:solidFill>
                      <a:srgbClr val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to degrees</a:t>
                </a:r>
                <a:endParaRPr lang="en-US" sz="5400" dirty="0">
                  <a:solidFill>
                    <a:srgbClr val="0000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6635" y="4051429"/>
                <a:ext cx="8396244" cy="1272656"/>
              </a:xfrm>
              <a:prstGeom prst="rect">
                <a:avLst/>
              </a:prstGeom>
              <a:blipFill rotWithShape="0">
                <a:blip r:embed="rId4"/>
                <a:stretch>
                  <a:fillRect l="-3922" t="-1442" b="-134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Group 8"/>
          <p:cNvGrpSpPr/>
          <p:nvPr/>
        </p:nvGrpSpPr>
        <p:grpSpPr>
          <a:xfrm>
            <a:off x="9456880" y="7811738"/>
            <a:ext cx="4058398" cy="1599891"/>
            <a:chOff x="7137400" y="6540500"/>
            <a:chExt cx="2863469" cy="1024128"/>
          </a:xfrm>
        </p:grpSpPr>
        <p:pic>
          <p:nvPicPr>
            <p:cNvPr id="7" name="Picture 6">
              <a:hlinkClick r:id="rId5" action="ppaction://hlinksldjump"/>
            </p:cNvPr>
            <p:cNvPicPr>
              <a:picLocks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37400" y="6540500"/>
              <a:ext cx="2863469" cy="1024128"/>
            </a:xfrm>
            <a:prstGeom prst="rect">
              <a:avLst/>
            </a:prstGeom>
            <a:solidFill>
              <a:scrgbClr r="0" g="0" b="0">
                <a:alpha val="0"/>
              </a:scrgbClr>
            </a:solidFill>
          </p:spPr>
        </p:pic>
        <p:sp>
          <p:nvSpPr>
            <p:cNvPr id="8" name="TextBox 7">
              <a:hlinkClick r:id="rId5" action="ppaction://hlinksldjump"/>
            </p:cNvPr>
            <p:cNvSpPr txBox="1"/>
            <p:nvPr/>
          </p:nvSpPr>
          <p:spPr>
            <a:xfrm>
              <a:off x="7391400" y="6845300"/>
              <a:ext cx="2565400" cy="465662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en-US" sz="3600" dirty="0">
                  <a:solidFill>
                    <a:schemeClr val="bg1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Jeopardy Board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1650376" y="7811738"/>
            <a:ext cx="3472761" cy="1809571"/>
            <a:chOff x="3677054" y="9028097"/>
            <a:chExt cx="3472761" cy="1809571"/>
          </a:xfrm>
        </p:grpSpPr>
        <p:grpSp>
          <p:nvGrpSpPr>
            <p:cNvPr id="18" name="Group 17"/>
            <p:cNvGrpSpPr/>
            <p:nvPr/>
          </p:nvGrpSpPr>
          <p:grpSpPr>
            <a:xfrm>
              <a:off x="3677054" y="9028097"/>
              <a:ext cx="3472761" cy="1809571"/>
              <a:chOff x="273050" y="2788666"/>
              <a:chExt cx="4864101" cy="2654301"/>
            </a:xfrm>
          </p:grpSpPr>
          <p:sp>
            <p:nvSpPr>
              <p:cNvPr id="20" name="Freeform 19"/>
              <p:cNvSpPr/>
              <p:nvPr/>
            </p:nvSpPr>
            <p:spPr>
              <a:xfrm>
                <a:off x="323850" y="2839466"/>
                <a:ext cx="4813301" cy="2603501"/>
              </a:xfrm>
              <a:custGeom>
                <a:avLst/>
                <a:gdLst/>
                <a:ahLst/>
                <a:cxnLst/>
                <a:rect l="0" t="0" r="0" b="0"/>
                <a:pathLst>
                  <a:path w="4813301" h="2603501">
                    <a:moveTo>
                      <a:pt x="0" y="0"/>
                    </a:moveTo>
                    <a:lnTo>
                      <a:pt x="4813300" y="0"/>
                    </a:lnTo>
                    <a:lnTo>
                      <a:pt x="4813300" y="2603500"/>
                    </a:lnTo>
                    <a:lnTo>
                      <a:pt x="0" y="2603500"/>
                    </a:lnTo>
                    <a:close/>
                  </a:path>
                </a:pathLst>
              </a:custGeom>
              <a:solidFill>
                <a:srgbClr val="800080">
                  <a:alpha val="34902"/>
                </a:srgbClr>
              </a:solidFill>
              <a:ln w="12700" cap="flat" cmpd="sng" algn="ctr">
                <a:solidFill>
                  <a:srgbClr val="FFFFFF">
                    <a:alpha val="34902"/>
                  </a:srgbClr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21" name="Picture 20"/>
              <p:cNvPicPr>
                <a:picLocks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73050" y="2788666"/>
                <a:ext cx="4833112" cy="2625090"/>
              </a:xfrm>
              <a:prstGeom prst="rect">
                <a:avLst/>
              </a:prstGeom>
              <a:solidFill>
                <a:scrgbClr r="0" g="0" b="0">
                  <a:alpha val="0"/>
                </a:scrgbClr>
              </a:solidFill>
            </p:spPr>
          </p:pic>
        </p:grpSp>
        <p:sp>
          <p:nvSpPr>
            <p:cNvPr id="19" name="TextBox 18">
              <a:hlinkClick r:id="rId5" action="ppaction://hlinksldjump"/>
            </p:cNvPr>
            <p:cNvSpPr txBox="1"/>
            <p:nvPr/>
          </p:nvSpPr>
          <p:spPr>
            <a:xfrm>
              <a:off x="4506465" y="9599759"/>
              <a:ext cx="2260924" cy="646331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r>
                <a:rPr lang="en-US" sz="3600" dirty="0" smtClean="0">
                  <a:solidFill>
                    <a:schemeClr val="bg1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Answer</a:t>
              </a:r>
              <a:endParaRPr lang="en-US" sz="3600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49427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5684959" y="1032682"/>
            <a:ext cx="4195643" cy="1286411"/>
            <a:chOff x="2590800" y="215900"/>
            <a:chExt cx="4195643" cy="1286411"/>
          </a:xfrm>
        </p:grpSpPr>
        <p:sp>
          <p:nvSpPr>
            <p:cNvPr id="2" name="Freeform 1"/>
            <p:cNvSpPr/>
            <p:nvPr/>
          </p:nvSpPr>
          <p:spPr>
            <a:xfrm>
              <a:off x="2590800" y="215900"/>
              <a:ext cx="4195643" cy="1286411"/>
            </a:xfrm>
            <a:custGeom>
              <a:avLst/>
              <a:gdLst/>
              <a:ahLst/>
              <a:cxnLst/>
              <a:rect l="0" t="0" r="0" b="0"/>
              <a:pathLst>
                <a:path w="4195643" h="1286411">
                  <a:moveTo>
                    <a:pt x="0" y="0"/>
                  </a:moveTo>
                  <a:lnTo>
                    <a:pt x="4195642" y="0"/>
                  </a:lnTo>
                  <a:lnTo>
                    <a:pt x="4195642" y="1286410"/>
                  </a:lnTo>
                  <a:lnTo>
                    <a:pt x="0" y="1286410"/>
                  </a:lnTo>
                  <a:close/>
                </a:path>
              </a:pathLst>
            </a:custGeom>
            <a:solidFill>
              <a:srgbClr val="FFD700"/>
            </a:solidFill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2737082" y="280220"/>
              <a:ext cx="3861121" cy="1200329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pPr algn="ctr"/>
              <a:r>
                <a:rPr lang="en-US" sz="3600" dirty="0">
                  <a:solidFill>
                    <a:srgbClr val="0000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Area of a </a:t>
              </a:r>
              <a:r>
                <a:rPr lang="en-US" sz="3600" dirty="0" smtClean="0">
                  <a:solidFill>
                    <a:srgbClr val="0000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Sector 300</a:t>
              </a:r>
              <a:endParaRPr lang="en-US" sz="3600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9297065" y="8994003"/>
            <a:ext cx="3839071" cy="1354564"/>
            <a:chOff x="7137400" y="6540500"/>
            <a:chExt cx="2863469" cy="1024128"/>
          </a:xfrm>
        </p:grpSpPr>
        <p:pic>
          <p:nvPicPr>
            <p:cNvPr id="5" name="Picture 4">
              <a:hlinkClick r:id="rId3" action="ppaction://hlinksldjump"/>
            </p:cNvPr>
            <p:cNvPicPr>
              <a:picLocks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37400" y="6540500"/>
              <a:ext cx="2863469" cy="1024128"/>
            </a:xfrm>
            <a:prstGeom prst="rect">
              <a:avLst/>
            </a:prstGeom>
            <a:solidFill>
              <a:scrgbClr r="0" g="0" b="0">
                <a:alpha val="0"/>
              </a:scrgbClr>
            </a:solidFill>
          </p:spPr>
        </p:pic>
        <p:sp>
          <p:nvSpPr>
            <p:cNvPr id="6" name="TextBox 5">
              <a:hlinkClick r:id="rId3" action="ppaction://hlinksldjump"/>
            </p:cNvPr>
            <p:cNvSpPr txBox="1"/>
            <p:nvPr/>
          </p:nvSpPr>
          <p:spPr>
            <a:xfrm>
              <a:off x="7391400" y="6845300"/>
              <a:ext cx="2565400" cy="488663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en-US" sz="3600" dirty="0">
                  <a:solidFill>
                    <a:schemeClr val="bg1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Jeopardy Board</a:t>
              </a:r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804171" y="3732725"/>
            <a:ext cx="7583757" cy="769441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sz="4400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What is the area of the circle?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888734" y="8701789"/>
                <a:ext cx="3875613" cy="193899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=13.69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𝑐𝑚</m:t>
                          </m:r>
                        </m:e>
                        <m:sup>
                          <m:r>
                            <a:rPr lang="en-US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4000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lang="en-US" sz="40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=43 </m:t>
                      </m:r>
                      <m:sSup>
                        <m:sSupPr>
                          <m:ctrlPr>
                            <a:rPr lang="en-US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𝑐𝑚</m:t>
                          </m:r>
                        </m:e>
                        <m:sup>
                          <m:r>
                            <a:rPr lang="en-US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8734" y="8701789"/>
                <a:ext cx="3875613" cy="193899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2" name="Group 21"/>
          <p:cNvGrpSpPr/>
          <p:nvPr/>
        </p:nvGrpSpPr>
        <p:grpSpPr>
          <a:xfrm>
            <a:off x="804171" y="8683234"/>
            <a:ext cx="3919244" cy="1938992"/>
            <a:chOff x="3677054" y="9028097"/>
            <a:chExt cx="3472761" cy="1809571"/>
          </a:xfrm>
        </p:grpSpPr>
        <p:grpSp>
          <p:nvGrpSpPr>
            <p:cNvPr id="23" name="Group 22"/>
            <p:cNvGrpSpPr/>
            <p:nvPr/>
          </p:nvGrpSpPr>
          <p:grpSpPr>
            <a:xfrm>
              <a:off x="3677054" y="9028097"/>
              <a:ext cx="3472761" cy="1809571"/>
              <a:chOff x="273050" y="2788666"/>
              <a:chExt cx="4864101" cy="2654301"/>
            </a:xfrm>
          </p:grpSpPr>
          <p:sp>
            <p:nvSpPr>
              <p:cNvPr id="25" name="Freeform 24"/>
              <p:cNvSpPr/>
              <p:nvPr/>
            </p:nvSpPr>
            <p:spPr>
              <a:xfrm>
                <a:off x="323850" y="2839466"/>
                <a:ext cx="4813301" cy="2603501"/>
              </a:xfrm>
              <a:custGeom>
                <a:avLst/>
                <a:gdLst/>
                <a:ahLst/>
                <a:cxnLst/>
                <a:rect l="0" t="0" r="0" b="0"/>
                <a:pathLst>
                  <a:path w="4813301" h="2603501">
                    <a:moveTo>
                      <a:pt x="0" y="0"/>
                    </a:moveTo>
                    <a:lnTo>
                      <a:pt x="4813300" y="0"/>
                    </a:lnTo>
                    <a:lnTo>
                      <a:pt x="4813300" y="2603500"/>
                    </a:lnTo>
                    <a:lnTo>
                      <a:pt x="0" y="2603500"/>
                    </a:lnTo>
                    <a:close/>
                  </a:path>
                </a:pathLst>
              </a:custGeom>
              <a:solidFill>
                <a:srgbClr val="800080">
                  <a:alpha val="34902"/>
                </a:srgbClr>
              </a:solidFill>
              <a:ln w="12700" cap="flat" cmpd="sng" algn="ctr">
                <a:solidFill>
                  <a:srgbClr val="FFFFFF">
                    <a:alpha val="34902"/>
                  </a:srgbClr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26" name="Picture 25"/>
              <p:cNvPicPr>
                <a:picLocks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73050" y="2788666"/>
                <a:ext cx="4833112" cy="2625090"/>
              </a:xfrm>
              <a:prstGeom prst="rect">
                <a:avLst/>
              </a:prstGeom>
              <a:solidFill>
                <a:scrgbClr r="0" g="0" b="0">
                  <a:alpha val="0"/>
                </a:scrgbClr>
              </a:solidFill>
            </p:spPr>
          </p:pic>
        </p:grpSp>
        <p:sp>
          <p:nvSpPr>
            <p:cNvPr id="24" name="TextBox 23">
              <a:hlinkClick r:id="rId3" action="ppaction://hlinksldjump"/>
            </p:cNvPr>
            <p:cNvSpPr txBox="1"/>
            <p:nvPr/>
          </p:nvSpPr>
          <p:spPr>
            <a:xfrm>
              <a:off x="4684321" y="9641385"/>
              <a:ext cx="2260924" cy="646331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r>
                <a:rPr lang="en-US" sz="3600" dirty="0" smtClean="0">
                  <a:solidFill>
                    <a:schemeClr val="bg1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Answer</a:t>
              </a:r>
              <a:endParaRPr lang="en-US" sz="3600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66297" y="2700474"/>
            <a:ext cx="5358718" cy="5239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4650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5820937" y="1005433"/>
            <a:ext cx="3733801" cy="1286411"/>
            <a:chOff x="2895600" y="254000"/>
            <a:chExt cx="3733801" cy="1286411"/>
          </a:xfrm>
        </p:grpSpPr>
        <p:sp>
          <p:nvSpPr>
            <p:cNvPr id="2" name="Freeform 1"/>
            <p:cNvSpPr/>
            <p:nvPr/>
          </p:nvSpPr>
          <p:spPr>
            <a:xfrm>
              <a:off x="2895600" y="254000"/>
              <a:ext cx="3733801" cy="1286411"/>
            </a:xfrm>
            <a:custGeom>
              <a:avLst/>
              <a:gdLst/>
              <a:ahLst/>
              <a:cxnLst/>
              <a:rect l="0" t="0" r="0" b="0"/>
              <a:pathLst>
                <a:path w="3733801" h="1286411">
                  <a:moveTo>
                    <a:pt x="0" y="0"/>
                  </a:moveTo>
                  <a:lnTo>
                    <a:pt x="3733800" y="0"/>
                  </a:lnTo>
                  <a:lnTo>
                    <a:pt x="3733800" y="1286410"/>
                  </a:lnTo>
                  <a:lnTo>
                    <a:pt x="0" y="1286410"/>
                  </a:lnTo>
                  <a:close/>
                </a:path>
              </a:pathLst>
            </a:custGeom>
            <a:solidFill>
              <a:srgbClr val="FFD700"/>
            </a:solidFill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018790" y="318320"/>
              <a:ext cx="3450082" cy="1200329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pPr algn="ctr"/>
              <a:r>
                <a:rPr lang="en-US" sz="3600" dirty="0">
                  <a:solidFill>
                    <a:srgbClr val="0000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Area of a Sector 400 </a:t>
              </a: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9290456" y="8711009"/>
            <a:ext cx="3910291" cy="1488379"/>
            <a:chOff x="7137400" y="6540500"/>
            <a:chExt cx="2863469" cy="1024128"/>
          </a:xfrm>
        </p:grpSpPr>
        <p:pic>
          <p:nvPicPr>
            <p:cNvPr id="5" name="Picture 4">
              <a:hlinkClick r:id="rId3" action="ppaction://hlinksldjump"/>
            </p:cNvPr>
            <p:cNvPicPr>
              <a:picLocks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37400" y="6540500"/>
              <a:ext cx="2863469" cy="1024128"/>
            </a:xfrm>
            <a:prstGeom prst="rect">
              <a:avLst/>
            </a:prstGeom>
            <a:solidFill>
              <a:scrgbClr r="0" g="0" b="0">
                <a:alpha val="0"/>
              </a:scrgbClr>
            </a:solidFill>
          </p:spPr>
        </p:pic>
        <p:sp>
          <p:nvSpPr>
            <p:cNvPr id="6" name="TextBox 5">
              <a:hlinkClick r:id="rId3" action="ppaction://hlinksldjump"/>
            </p:cNvPr>
            <p:cNvSpPr txBox="1"/>
            <p:nvPr/>
          </p:nvSpPr>
          <p:spPr>
            <a:xfrm>
              <a:off x="7391400" y="6845300"/>
              <a:ext cx="2565400" cy="523115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en-US" sz="3600" dirty="0">
                  <a:solidFill>
                    <a:schemeClr val="bg1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Jeopardy Board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950183" y="8981649"/>
                <a:ext cx="3396164" cy="769441"/>
              </a:xfrm>
              <a:prstGeom prst="rect">
                <a:avLst/>
              </a:prstGeom>
              <a:noFill/>
            </p:spPr>
            <p:txBody>
              <a:bodyPr vert="horz" wrap="square" rtlCol="0">
                <a:spAutoFit/>
              </a:bodyPr>
              <a:lstStyle/>
              <a:p>
                <a:r>
                  <a:rPr lang="en-US" sz="4400" dirty="0" smtClean="0">
                    <a:solidFill>
                      <a:srgbClr val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38.48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400" b="0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units</m:t>
                        </m:r>
                      </m:e>
                      <m:sup>
                        <m:r>
                          <a:rPr lang="en-US" sz="4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4400" dirty="0">
                  <a:solidFill>
                    <a:srgbClr val="0000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0183" y="8981649"/>
                <a:ext cx="3396164" cy="769441"/>
              </a:xfrm>
              <a:prstGeom prst="rect">
                <a:avLst/>
              </a:prstGeom>
              <a:blipFill rotWithShape="0">
                <a:blip r:embed="rId5"/>
                <a:stretch>
                  <a:fillRect l="-7361" t="-15748" b="-362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/>
          <p:cNvSpPr txBox="1"/>
          <p:nvPr/>
        </p:nvSpPr>
        <p:spPr>
          <a:xfrm>
            <a:off x="323125" y="3222271"/>
            <a:ext cx="9571794" cy="769441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sz="4400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What is the area of one of the </a:t>
            </a:r>
            <a:r>
              <a:rPr lang="en-US" sz="4400" dirty="0" smtClean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sectors?</a:t>
            </a:r>
            <a:endParaRPr lang="en-US" sz="4400" dirty="0">
              <a:solidFill>
                <a:srgbClr val="00000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95287" y="4205160"/>
            <a:ext cx="8895885" cy="769441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sz="4400" dirty="0" smtClean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Round </a:t>
            </a:r>
            <a:r>
              <a:rPr lang="en-US" sz="4400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to the nearest </a:t>
            </a:r>
            <a:r>
              <a:rPr lang="en-US" sz="4400" dirty="0" smtClean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hundredth.</a:t>
            </a:r>
            <a:endParaRPr lang="en-US" sz="4400" dirty="0">
              <a:solidFill>
                <a:srgbClr val="00000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9894920" y="3189256"/>
            <a:ext cx="4757782" cy="4571993"/>
            <a:chOff x="8941183" y="2013332"/>
            <a:chExt cx="2612009" cy="2619629"/>
          </a:xfrm>
        </p:grpSpPr>
        <p:sp>
          <p:nvSpPr>
            <p:cNvPr id="16" name="Oval 15"/>
            <p:cNvSpPr/>
            <p:nvPr/>
          </p:nvSpPr>
          <p:spPr>
            <a:xfrm>
              <a:off x="8949690" y="2026920"/>
              <a:ext cx="2593848" cy="2593848"/>
            </a:xfrm>
            <a:prstGeom prst="ellipse">
              <a:avLst/>
            </a:prstGeom>
            <a:solidFill>
              <a:schemeClr val="accent1">
                <a:alpha val="1000"/>
              </a:schemeClr>
            </a:solidFill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7" name="Straight Connector 16"/>
            <p:cNvCxnSpPr/>
            <p:nvPr/>
          </p:nvCxnSpPr>
          <p:spPr>
            <a:xfrm>
              <a:off x="10239375" y="2013332"/>
              <a:ext cx="0" cy="2619629"/>
            </a:xfrm>
            <a:prstGeom prst="line">
              <a:avLst/>
            </a:pr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8941183" y="3358134"/>
              <a:ext cx="2612009" cy="0"/>
            </a:xfrm>
            <a:prstGeom prst="line">
              <a:avLst/>
            </a:pr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/>
          </p:nvSpPr>
          <p:spPr>
            <a:xfrm>
              <a:off x="9497484" y="2986970"/>
              <a:ext cx="381273" cy="370330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en-US" sz="3600" b="1" dirty="0">
                  <a:solidFill>
                    <a:srgbClr val="0000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7</a:t>
              </a:r>
            </a:p>
          </p:txBody>
        </p:sp>
        <p:sp>
          <p:nvSpPr>
            <p:cNvPr id="21" name="Oval 20"/>
            <p:cNvSpPr/>
            <p:nvPr/>
          </p:nvSpPr>
          <p:spPr>
            <a:xfrm>
              <a:off x="10149159" y="3275034"/>
              <a:ext cx="160066" cy="164533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688392" y="8533097"/>
            <a:ext cx="3472761" cy="1809571"/>
            <a:chOff x="3677054" y="9028097"/>
            <a:chExt cx="3472761" cy="1809571"/>
          </a:xfrm>
        </p:grpSpPr>
        <p:grpSp>
          <p:nvGrpSpPr>
            <p:cNvPr id="24" name="Group 23"/>
            <p:cNvGrpSpPr/>
            <p:nvPr/>
          </p:nvGrpSpPr>
          <p:grpSpPr>
            <a:xfrm>
              <a:off x="3677054" y="9028097"/>
              <a:ext cx="3472761" cy="1809571"/>
              <a:chOff x="273050" y="2788666"/>
              <a:chExt cx="4864101" cy="2654301"/>
            </a:xfrm>
          </p:grpSpPr>
          <p:sp>
            <p:nvSpPr>
              <p:cNvPr id="26" name="Freeform 25"/>
              <p:cNvSpPr/>
              <p:nvPr/>
            </p:nvSpPr>
            <p:spPr>
              <a:xfrm>
                <a:off x="323850" y="2839466"/>
                <a:ext cx="4813301" cy="2603501"/>
              </a:xfrm>
              <a:custGeom>
                <a:avLst/>
                <a:gdLst/>
                <a:ahLst/>
                <a:cxnLst/>
                <a:rect l="0" t="0" r="0" b="0"/>
                <a:pathLst>
                  <a:path w="4813301" h="2603501">
                    <a:moveTo>
                      <a:pt x="0" y="0"/>
                    </a:moveTo>
                    <a:lnTo>
                      <a:pt x="4813300" y="0"/>
                    </a:lnTo>
                    <a:lnTo>
                      <a:pt x="4813300" y="2603500"/>
                    </a:lnTo>
                    <a:lnTo>
                      <a:pt x="0" y="2603500"/>
                    </a:lnTo>
                    <a:close/>
                  </a:path>
                </a:pathLst>
              </a:custGeom>
              <a:solidFill>
                <a:srgbClr val="800080">
                  <a:alpha val="34902"/>
                </a:srgbClr>
              </a:solidFill>
              <a:ln w="12700" cap="flat" cmpd="sng" algn="ctr">
                <a:solidFill>
                  <a:srgbClr val="FFFFFF">
                    <a:alpha val="34902"/>
                  </a:srgbClr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27" name="Picture 26"/>
              <p:cNvPicPr>
                <a:picLocks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73050" y="2788666"/>
                <a:ext cx="4833112" cy="2625090"/>
              </a:xfrm>
              <a:prstGeom prst="rect">
                <a:avLst/>
              </a:prstGeom>
              <a:solidFill>
                <a:scrgbClr r="0" g="0" b="0">
                  <a:alpha val="0"/>
                </a:scrgbClr>
              </a:solidFill>
            </p:spPr>
          </p:pic>
        </p:grpSp>
        <p:sp>
          <p:nvSpPr>
            <p:cNvPr id="25" name="TextBox 24">
              <a:hlinkClick r:id="rId3" action="ppaction://hlinksldjump"/>
            </p:cNvPr>
            <p:cNvSpPr txBox="1"/>
            <p:nvPr/>
          </p:nvSpPr>
          <p:spPr>
            <a:xfrm>
              <a:off x="4506465" y="9599759"/>
              <a:ext cx="2260924" cy="646331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r>
                <a:rPr lang="en-US" sz="3600" dirty="0" smtClean="0">
                  <a:solidFill>
                    <a:schemeClr val="bg1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Answer</a:t>
              </a:r>
              <a:endParaRPr lang="en-US" sz="3600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47042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5898157" y="497097"/>
            <a:ext cx="3916243" cy="1286411"/>
            <a:chOff x="2717800" y="152400"/>
            <a:chExt cx="3916243" cy="1286411"/>
          </a:xfrm>
        </p:grpSpPr>
        <p:sp>
          <p:nvSpPr>
            <p:cNvPr id="2" name="Freeform 1"/>
            <p:cNvSpPr/>
            <p:nvPr/>
          </p:nvSpPr>
          <p:spPr>
            <a:xfrm>
              <a:off x="2717800" y="152400"/>
              <a:ext cx="3916243" cy="1286411"/>
            </a:xfrm>
            <a:custGeom>
              <a:avLst/>
              <a:gdLst/>
              <a:ahLst/>
              <a:cxnLst/>
              <a:rect l="0" t="0" r="0" b="0"/>
              <a:pathLst>
                <a:path w="3916243" h="1286411">
                  <a:moveTo>
                    <a:pt x="0" y="0"/>
                  </a:moveTo>
                  <a:lnTo>
                    <a:pt x="3916242" y="0"/>
                  </a:lnTo>
                  <a:lnTo>
                    <a:pt x="3916242" y="1286410"/>
                  </a:lnTo>
                  <a:lnTo>
                    <a:pt x="0" y="1286410"/>
                  </a:lnTo>
                  <a:close/>
                </a:path>
              </a:pathLst>
            </a:custGeom>
            <a:solidFill>
              <a:srgbClr val="FFD700"/>
            </a:solidFill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2850112" y="216720"/>
              <a:ext cx="3612455" cy="1200329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pPr algn="ctr"/>
              <a:r>
                <a:rPr lang="en-US" sz="3600" dirty="0">
                  <a:solidFill>
                    <a:srgbClr val="0000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Area of a </a:t>
              </a:r>
              <a:r>
                <a:rPr lang="en-US" sz="3600" dirty="0" smtClean="0">
                  <a:solidFill>
                    <a:srgbClr val="0000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Sector 500 </a:t>
              </a:r>
              <a:endParaRPr lang="en-US" sz="3600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9053242" y="8912767"/>
            <a:ext cx="3882173" cy="1666798"/>
            <a:chOff x="7137400" y="6540500"/>
            <a:chExt cx="2863469" cy="1024128"/>
          </a:xfrm>
        </p:grpSpPr>
        <p:pic>
          <p:nvPicPr>
            <p:cNvPr id="5" name="Picture 4">
              <a:hlinkClick r:id="rId3" action="ppaction://hlinksldjump"/>
            </p:cNvPr>
            <p:cNvPicPr>
              <a:picLocks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37400" y="6540500"/>
              <a:ext cx="2863469" cy="1024128"/>
            </a:xfrm>
            <a:prstGeom prst="rect">
              <a:avLst/>
            </a:prstGeom>
            <a:solidFill>
              <a:scrgbClr r="0" g="0" b="0">
                <a:alpha val="0"/>
              </a:scrgbClr>
            </a:solidFill>
          </p:spPr>
        </p:pic>
        <p:sp>
          <p:nvSpPr>
            <p:cNvPr id="6" name="TextBox 5">
              <a:hlinkClick r:id="rId3" action="ppaction://hlinksldjump"/>
            </p:cNvPr>
            <p:cNvSpPr txBox="1"/>
            <p:nvPr/>
          </p:nvSpPr>
          <p:spPr>
            <a:xfrm>
              <a:off x="7391400" y="6845300"/>
              <a:ext cx="2565400" cy="425597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en-US" sz="3600" dirty="0">
                  <a:solidFill>
                    <a:schemeClr val="bg1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Jeopardy Board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9814400" y="2636529"/>
            <a:ext cx="5324000" cy="4964783"/>
            <a:chOff x="9588500" y="1739900"/>
            <a:chExt cx="2413000" cy="2286000"/>
          </a:xfrm>
        </p:grpSpPr>
        <p:pic>
          <p:nvPicPr>
            <p:cNvPr id="19" name="Picture 18"/>
            <p:cNvPicPr>
              <a:picLocks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88500" y="1739900"/>
              <a:ext cx="2413000" cy="2286000"/>
            </a:xfrm>
            <a:prstGeom prst="rect">
              <a:avLst/>
            </a:prstGeom>
            <a:solidFill>
              <a:scrgbClr r="0" g="0" b="0">
                <a:alpha val="0"/>
              </a:scrgbClr>
            </a:solidFill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/>
                <p:cNvSpPr txBox="1"/>
                <p:nvPr/>
              </p:nvSpPr>
              <p:spPr>
                <a:xfrm>
                  <a:off x="10019195" y="2836165"/>
                  <a:ext cx="582650" cy="297599"/>
                </a:xfrm>
                <a:prstGeom prst="rect">
                  <a:avLst/>
                </a:prstGeom>
                <a:noFill/>
              </p:spPr>
              <p:txBody>
                <a:bodyPr vert="horz" wrap="square" rtlCol="0">
                  <a:spAutoFit/>
                </a:bodyPr>
                <a:lstStyle/>
                <a:p>
                  <a:r>
                    <a:rPr lang="en-US" sz="3600" b="1" dirty="0" smtClean="0">
                      <a:solidFill>
                        <a:srgbClr val="000000"/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70</a:t>
                  </a:r>
                  <a14:m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°</m:t>
                      </m:r>
                    </m:oMath>
                  </a14:m>
                  <a:endParaRPr lang="en-US" sz="2800" b="1" dirty="0">
                    <a:solidFill>
                      <a:srgbClr val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20" name="TextBox 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019195" y="2836165"/>
                  <a:ext cx="582650" cy="297599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l="-14692" t="-14151" b="-3490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1" name="TextBox 20"/>
          <p:cNvSpPr txBox="1"/>
          <p:nvPr/>
        </p:nvSpPr>
        <p:spPr>
          <a:xfrm>
            <a:off x="425691" y="3518068"/>
            <a:ext cx="8270796" cy="769441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sz="4400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What is the area of sector </a:t>
            </a:r>
            <a:r>
              <a:rPr lang="en-US" sz="4400" i="1" dirty="0" smtClean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AOC </a:t>
            </a:r>
            <a:r>
              <a:rPr lang="en-US" sz="4400" dirty="0" smtClean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?</a:t>
            </a:r>
            <a:endParaRPr lang="en-US" sz="4400" dirty="0">
              <a:solidFill>
                <a:srgbClr val="00000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582094" y="9099897"/>
                <a:ext cx="3726213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=30.5 </m:t>
                      </m:r>
                      <m:sSup>
                        <m:sSupPr>
                          <m:ctrlPr>
                            <a:rPr lang="en-US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40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units</m:t>
                          </m:r>
                        </m:e>
                        <m:sup>
                          <m:r>
                            <a:rPr lang="en-US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094" y="9099897"/>
                <a:ext cx="3726213" cy="707886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4" name="Group 23"/>
          <p:cNvGrpSpPr/>
          <p:nvPr/>
        </p:nvGrpSpPr>
        <p:grpSpPr>
          <a:xfrm>
            <a:off x="464441" y="8079368"/>
            <a:ext cx="3871497" cy="2566023"/>
            <a:chOff x="3677054" y="9028097"/>
            <a:chExt cx="3472761" cy="1809571"/>
          </a:xfrm>
        </p:grpSpPr>
        <p:grpSp>
          <p:nvGrpSpPr>
            <p:cNvPr id="25" name="Group 24"/>
            <p:cNvGrpSpPr/>
            <p:nvPr/>
          </p:nvGrpSpPr>
          <p:grpSpPr>
            <a:xfrm>
              <a:off x="3677054" y="9028097"/>
              <a:ext cx="3472761" cy="1809571"/>
              <a:chOff x="273050" y="2788666"/>
              <a:chExt cx="4864101" cy="2654301"/>
            </a:xfrm>
          </p:grpSpPr>
          <p:sp>
            <p:nvSpPr>
              <p:cNvPr id="27" name="Freeform 26"/>
              <p:cNvSpPr/>
              <p:nvPr/>
            </p:nvSpPr>
            <p:spPr>
              <a:xfrm>
                <a:off x="323850" y="2839466"/>
                <a:ext cx="4813301" cy="2603501"/>
              </a:xfrm>
              <a:custGeom>
                <a:avLst/>
                <a:gdLst/>
                <a:ahLst/>
                <a:cxnLst/>
                <a:rect l="0" t="0" r="0" b="0"/>
                <a:pathLst>
                  <a:path w="4813301" h="2603501">
                    <a:moveTo>
                      <a:pt x="0" y="0"/>
                    </a:moveTo>
                    <a:lnTo>
                      <a:pt x="4813300" y="0"/>
                    </a:lnTo>
                    <a:lnTo>
                      <a:pt x="4813300" y="2603500"/>
                    </a:lnTo>
                    <a:lnTo>
                      <a:pt x="0" y="2603500"/>
                    </a:lnTo>
                    <a:close/>
                  </a:path>
                </a:pathLst>
              </a:custGeom>
              <a:solidFill>
                <a:srgbClr val="800080">
                  <a:alpha val="34902"/>
                </a:srgbClr>
              </a:solidFill>
              <a:ln w="12700" cap="flat" cmpd="sng" algn="ctr">
                <a:solidFill>
                  <a:srgbClr val="FFFFFF">
                    <a:alpha val="34902"/>
                  </a:srgbClr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28" name="Picture 27"/>
              <p:cNvPicPr>
                <a:picLocks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73050" y="2788666"/>
                <a:ext cx="4833112" cy="2625090"/>
              </a:xfrm>
              <a:prstGeom prst="rect">
                <a:avLst/>
              </a:prstGeom>
              <a:solidFill>
                <a:scrgbClr r="0" g="0" b="0">
                  <a:alpha val="0"/>
                </a:scrgbClr>
              </a:solidFill>
            </p:spPr>
          </p:pic>
        </p:grpSp>
        <p:sp>
          <p:nvSpPr>
            <p:cNvPr id="26" name="TextBox 25">
              <a:hlinkClick r:id="rId3" action="ppaction://hlinksldjump"/>
            </p:cNvPr>
            <p:cNvSpPr txBox="1"/>
            <p:nvPr/>
          </p:nvSpPr>
          <p:spPr>
            <a:xfrm>
              <a:off x="4691262" y="9674215"/>
              <a:ext cx="2260924" cy="646331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r>
                <a:rPr lang="en-US" sz="3600" dirty="0" smtClean="0">
                  <a:solidFill>
                    <a:schemeClr val="bg1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Answer</a:t>
              </a:r>
              <a:endParaRPr lang="en-US" sz="3600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13261321" y="4285107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06686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6081356" y="653294"/>
            <a:ext cx="3477994" cy="1263388"/>
            <a:chOff x="2959100" y="127000"/>
            <a:chExt cx="3477994" cy="1218800"/>
          </a:xfrm>
        </p:grpSpPr>
        <p:sp>
          <p:nvSpPr>
            <p:cNvPr id="3" name="Freeform 2"/>
            <p:cNvSpPr/>
            <p:nvPr/>
          </p:nvSpPr>
          <p:spPr>
            <a:xfrm>
              <a:off x="2959100" y="127000"/>
              <a:ext cx="3477994" cy="1216653"/>
            </a:xfrm>
            <a:custGeom>
              <a:avLst/>
              <a:gdLst/>
              <a:ahLst/>
              <a:cxnLst/>
              <a:rect l="0" t="0" r="0" b="0"/>
              <a:pathLst>
                <a:path w="3477994" h="1216653">
                  <a:moveTo>
                    <a:pt x="0" y="0"/>
                  </a:moveTo>
                  <a:lnTo>
                    <a:pt x="3477993" y="0"/>
                  </a:lnTo>
                  <a:lnTo>
                    <a:pt x="3477993" y="1216652"/>
                  </a:lnTo>
                  <a:lnTo>
                    <a:pt x="0" y="1216652"/>
                  </a:lnTo>
                  <a:close/>
                </a:path>
              </a:pathLst>
            </a:custGeom>
            <a:solidFill>
              <a:srgbClr val="FFD700"/>
            </a:solidFill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3069500" y="187833"/>
              <a:ext cx="3222414" cy="1157967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pPr algn="ctr"/>
              <a:r>
                <a:rPr lang="en-US" sz="3600" dirty="0" smtClean="0">
                  <a:solidFill>
                    <a:srgbClr val="0000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Arc Length</a:t>
              </a:r>
              <a:endParaRPr lang="en-US" sz="3600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endParaRPr>
            </a:p>
            <a:p>
              <a:pPr algn="ctr"/>
              <a:r>
                <a:rPr lang="en-US" sz="3600" dirty="0">
                  <a:solidFill>
                    <a:srgbClr val="0000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100 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8868318" y="7798980"/>
            <a:ext cx="3910979" cy="1644496"/>
            <a:chOff x="7137400" y="6540500"/>
            <a:chExt cx="2863469" cy="1024128"/>
          </a:xfrm>
        </p:grpSpPr>
        <p:pic>
          <p:nvPicPr>
            <p:cNvPr id="6" name="Picture 5">
              <a:hlinkClick r:id="rId3" action="ppaction://hlinksldjump"/>
            </p:cNvPr>
            <p:cNvPicPr>
              <a:picLocks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37400" y="6540500"/>
              <a:ext cx="2863469" cy="1024128"/>
            </a:xfrm>
            <a:prstGeom prst="rect">
              <a:avLst/>
            </a:prstGeom>
            <a:solidFill>
              <a:scrgbClr r="0" g="0" b="0">
                <a:alpha val="0"/>
              </a:scrgbClr>
            </a:solidFill>
          </p:spPr>
        </p:pic>
        <p:sp>
          <p:nvSpPr>
            <p:cNvPr id="7" name="TextBox 6">
              <a:hlinkClick r:id="rId3" action="ppaction://hlinksldjump"/>
            </p:cNvPr>
            <p:cNvSpPr txBox="1"/>
            <p:nvPr/>
          </p:nvSpPr>
          <p:spPr>
            <a:xfrm>
              <a:off x="7391400" y="6845300"/>
              <a:ext cx="2565400" cy="419581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en-US" sz="3600" dirty="0">
                  <a:solidFill>
                    <a:schemeClr val="bg1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Jeopardy Board</a:t>
              </a: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2912242" y="3241296"/>
            <a:ext cx="10216684" cy="92333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sz="5400" dirty="0" smtClean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What’s the definition of a radian?</a:t>
            </a:r>
            <a:endParaRPr lang="en-US" sz="5400" dirty="0">
              <a:solidFill>
                <a:srgbClr val="00000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522712" y="7932129"/>
                <a:ext cx="5141985" cy="13781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4400" b="0" i="0" smtClean="0">
                          <a:latin typeface="Cambria Math" panose="02040503050406030204" pitchFamily="18" charset="0"/>
                        </a:rPr>
                        <m:t>Radian</m:t>
                      </m:r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4400" b="0" i="0" smtClean="0">
                              <a:latin typeface="Cambria Math" panose="02040503050406030204" pitchFamily="18" charset="0"/>
                            </a:rPr>
                            <m:t>arc</m:t>
                          </m:r>
                          <m:r>
                            <a:rPr lang="en-US" sz="4400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4400" b="0" i="0" smtClean="0">
                              <a:latin typeface="Cambria Math" panose="02040503050406030204" pitchFamily="18" charset="0"/>
                            </a:rPr>
                            <m:t>length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sz="4400" b="0" i="0" smtClean="0">
                              <a:latin typeface="Cambria Math" panose="02040503050406030204" pitchFamily="18" charset="0"/>
                            </a:rPr>
                            <m:t>radius</m:t>
                          </m:r>
                        </m:den>
                      </m:f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712" y="7932129"/>
                <a:ext cx="5141985" cy="1378198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6" name="Group 15"/>
          <p:cNvGrpSpPr/>
          <p:nvPr/>
        </p:nvGrpSpPr>
        <p:grpSpPr>
          <a:xfrm>
            <a:off x="581401" y="6836314"/>
            <a:ext cx="5104992" cy="3609553"/>
            <a:chOff x="3677054" y="9028097"/>
            <a:chExt cx="3472761" cy="1809571"/>
          </a:xfrm>
        </p:grpSpPr>
        <p:grpSp>
          <p:nvGrpSpPr>
            <p:cNvPr id="17" name="Group 16"/>
            <p:cNvGrpSpPr/>
            <p:nvPr/>
          </p:nvGrpSpPr>
          <p:grpSpPr>
            <a:xfrm>
              <a:off x="3677054" y="9028097"/>
              <a:ext cx="3472761" cy="1809571"/>
              <a:chOff x="273050" y="2788666"/>
              <a:chExt cx="4864101" cy="2654301"/>
            </a:xfrm>
          </p:grpSpPr>
          <p:sp>
            <p:nvSpPr>
              <p:cNvPr id="19" name="Freeform 18"/>
              <p:cNvSpPr/>
              <p:nvPr/>
            </p:nvSpPr>
            <p:spPr>
              <a:xfrm>
                <a:off x="323850" y="2839466"/>
                <a:ext cx="4813301" cy="2603501"/>
              </a:xfrm>
              <a:custGeom>
                <a:avLst/>
                <a:gdLst/>
                <a:ahLst/>
                <a:cxnLst/>
                <a:rect l="0" t="0" r="0" b="0"/>
                <a:pathLst>
                  <a:path w="4813301" h="2603501">
                    <a:moveTo>
                      <a:pt x="0" y="0"/>
                    </a:moveTo>
                    <a:lnTo>
                      <a:pt x="4813300" y="0"/>
                    </a:lnTo>
                    <a:lnTo>
                      <a:pt x="4813300" y="2603500"/>
                    </a:lnTo>
                    <a:lnTo>
                      <a:pt x="0" y="2603500"/>
                    </a:lnTo>
                    <a:close/>
                  </a:path>
                </a:pathLst>
              </a:custGeom>
              <a:solidFill>
                <a:srgbClr val="800080">
                  <a:alpha val="34902"/>
                </a:srgbClr>
              </a:solidFill>
              <a:ln w="12700" cap="flat" cmpd="sng" algn="ctr">
                <a:solidFill>
                  <a:srgbClr val="FFFFFF">
                    <a:alpha val="34902"/>
                  </a:srgbClr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20" name="Picture 19"/>
              <p:cNvPicPr>
                <a:picLocks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73050" y="2788666"/>
                <a:ext cx="4833112" cy="2625090"/>
              </a:xfrm>
              <a:prstGeom prst="rect">
                <a:avLst/>
              </a:prstGeom>
              <a:solidFill>
                <a:scrgbClr r="0" g="0" b="0">
                  <a:alpha val="0"/>
                </a:scrgbClr>
              </a:solidFill>
            </p:spPr>
          </p:pic>
        </p:grpSp>
        <p:sp>
          <p:nvSpPr>
            <p:cNvPr id="18" name="TextBox 17">
              <a:hlinkClick r:id="rId3" action="ppaction://hlinksldjump"/>
            </p:cNvPr>
            <p:cNvSpPr txBox="1"/>
            <p:nvPr/>
          </p:nvSpPr>
          <p:spPr>
            <a:xfrm>
              <a:off x="4900872" y="9689212"/>
              <a:ext cx="1804557" cy="324024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r>
                <a:rPr lang="en-US" sz="3600" dirty="0" smtClean="0">
                  <a:solidFill>
                    <a:schemeClr val="bg1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Answer</a:t>
              </a:r>
              <a:endParaRPr lang="en-US" sz="3600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26709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6049044" y="747464"/>
            <a:ext cx="3579594" cy="1263388"/>
            <a:chOff x="2946400" y="431800"/>
            <a:chExt cx="3579594" cy="1218800"/>
          </a:xfrm>
        </p:grpSpPr>
        <p:sp>
          <p:nvSpPr>
            <p:cNvPr id="3" name="Freeform 2"/>
            <p:cNvSpPr/>
            <p:nvPr/>
          </p:nvSpPr>
          <p:spPr>
            <a:xfrm>
              <a:off x="2946400" y="431800"/>
              <a:ext cx="3579594" cy="1216653"/>
            </a:xfrm>
            <a:custGeom>
              <a:avLst/>
              <a:gdLst/>
              <a:ahLst/>
              <a:cxnLst/>
              <a:rect l="0" t="0" r="0" b="0"/>
              <a:pathLst>
                <a:path w="3579594" h="1216653">
                  <a:moveTo>
                    <a:pt x="0" y="0"/>
                  </a:moveTo>
                  <a:lnTo>
                    <a:pt x="3579593" y="0"/>
                  </a:lnTo>
                  <a:lnTo>
                    <a:pt x="3579593" y="1216652"/>
                  </a:lnTo>
                  <a:lnTo>
                    <a:pt x="0" y="1216652"/>
                  </a:lnTo>
                  <a:close/>
                </a:path>
              </a:pathLst>
            </a:custGeom>
            <a:solidFill>
              <a:srgbClr val="FFD700"/>
            </a:solidFill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3061880" y="492633"/>
              <a:ext cx="3312838" cy="1157967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pPr algn="ctr"/>
              <a:r>
                <a:rPr lang="en-US" sz="3600" dirty="0">
                  <a:solidFill>
                    <a:srgbClr val="0000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Arc Length</a:t>
              </a:r>
            </a:p>
            <a:p>
              <a:pPr algn="ctr"/>
              <a:r>
                <a:rPr lang="en-US" sz="3600" dirty="0" smtClean="0">
                  <a:solidFill>
                    <a:srgbClr val="0000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200 </a:t>
              </a:r>
              <a:endParaRPr lang="en-US" sz="3600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8908523" y="8093459"/>
            <a:ext cx="3826170" cy="1555286"/>
            <a:chOff x="7137400" y="6540500"/>
            <a:chExt cx="2863469" cy="1024128"/>
          </a:xfrm>
        </p:grpSpPr>
        <p:pic>
          <p:nvPicPr>
            <p:cNvPr id="6" name="Picture 5">
              <a:hlinkClick r:id="rId3" action="ppaction://hlinksldjump"/>
            </p:cNvPr>
            <p:cNvPicPr>
              <a:picLocks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37400" y="6540500"/>
              <a:ext cx="2863469" cy="1024128"/>
            </a:xfrm>
            <a:prstGeom prst="rect">
              <a:avLst/>
            </a:prstGeom>
            <a:solidFill>
              <a:scrgbClr r="0" g="0" b="0">
                <a:alpha val="0"/>
              </a:scrgbClr>
            </a:solidFill>
          </p:spPr>
        </p:pic>
        <p:sp>
          <p:nvSpPr>
            <p:cNvPr id="7" name="TextBox 6">
              <a:hlinkClick r:id="rId3" action="ppaction://hlinksldjump"/>
            </p:cNvPr>
            <p:cNvSpPr txBox="1"/>
            <p:nvPr/>
          </p:nvSpPr>
          <p:spPr>
            <a:xfrm>
              <a:off x="7391400" y="6845300"/>
              <a:ext cx="2565400" cy="458469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en-US" sz="3600" dirty="0">
                  <a:solidFill>
                    <a:schemeClr val="bg1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Jeopardy Board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1468281" y="8329984"/>
                <a:ext cx="3382401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US" sz="4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=2.28 </m:t>
                      </m:r>
                      <m:r>
                        <m:rPr>
                          <m:sty m:val="p"/>
                        </m:rPr>
                        <a:rPr lang="en-US" sz="4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rad</m:t>
                      </m:r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8281" y="8329984"/>
                <a:ext cx="3382401" cy="769441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6" name="Group 15"/>
          <p:cNvGrpSpPr/>
          <p:nvPr/>
        </p:nvGrpSpPr>
        <p:grpSpPr>
          <a:xfrm>
            <a:off x="452340" y="6909928"/>
            <a:ext cx="5066646" cy="3609551"/>
            <a:chOff x="3677055" y="9028098"/>
            <a:chExt cx="3472760" cy="1809570"/>
          </a:xfrm>
        </p:grpSpPr>
        <p:grpSp>
          <p:nvGrpSpPr>
            <p:cNvPr id="17" name="Group 16"/>
            <p:cNvGrpSpPr/>
            <p:nvPr/>
          </p:nvGrpSpPr>
          <p:grpSpPr>
            <a:xfrm>
              <a:off x="3677055" y="9028098"/>
              <a:ext cx="3472760" cy="1809570"/>
              <a:chOff x="273051" y="2788667"/>
              <a:chExt cx="4864100" cy="2654300"/>
            </a:xfrm>
          </p:grpSpPr>
          <p:sp>
            <p:nvSpPr>
              <p:cNvPr id="19" name="Freeform 18"/>
              <p:cNvSpPr/>
              <p:nvPr/>
            </p:nvSpPr>
            <p:spPr>
              <a:xfrm>
                <a:off x="323850" y="2839466"/>
                <a:ext cx="4813301" cy="2603501"/>
              </a:xfrm>
              <a:custGeom>
                <a:avLst/>
                <a:gdLst/>
                <a:ahLst/>
                <a:cxnLst/>
                <a:rect l="0" t="0" r="0" b="0"/>
                <a:pathLst>
                  <a:path w="4813301" h="2603501">
                    <a:moveTo>
                      <a:pt x="0" y="0"/>
                    </a:moveTo>
                    <a:lnTo>
                      <a:pt x="4813300" y="0"/>
                    </a:lnTo>
                    <a:lnTo>
                      <a:pt x="4813300" y="2603500"/>
                    </a:lnTo>
                    <a:lnTo>
                      <a:pt x="0" y="2603500"/>
                    </a:lnTo>
                    <a:close/>
                  </a:path>
                </a:pathLst>
              </a:custGeom>
              <a:solidFill>
                <a:srgbClr val="800080">
                  <a:alpha val="34902"/>
                </a:srgbClr>
              </a:solidFill>
              <a:ln w="12700" cap="flat" cmpd="sng" algn="ctr">
                <a:solidFill>
                  <a:srgbClr val="FFFFFF">
                    <a:alpha val="34902"/>
                  </a:srgbClr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20" name="Picture 19"/>
              <p:cNvPicPr>
                <a:picLocks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73051" y="2788667"/>
                <a:ext cx="4833113" cy="2625090"/>
              </a:xfrm>
              <a:prstGeom prst="rect">
                <a:avLst/>
              </a:prstGeom>
              <a:solidFill>
                <a:scrgbClr r="0" g="0" b="0">
                  <a:alpha val="0"/>
                </a:scrgbClr>
              </a:solidFill>
            </p:spPr>
          </p:pic>
        </p:grpSp>
        <p:sp>
          <p:nvSpPr>
            <p:cNvPr id="18" name="TextBox 17">
              <a:hlinkClick r:id="rId3" action="ppaction://hlinksldjump"/>
            </p:cNvPr>
            <p:cNvSpPr txBox="1"/>
            <p:nvPr/>
          </p:nvSpPr>
          <p:spPr>
            <a:xfrm>
              <a:off x="4841333" y="9687266"/>
              <a:ext cx="1804557" cy="324024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r>
                <a:rPr lang="en-US" sz="3600" dirty="0" smtClean="0">
                  <a:solidFill>
                    <a:schemeClr val="bg1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Answer</a:t>
              </a:r>
              <a:endParaRPr lang="en-US" sz="3600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1060826" y="2219256"/>
            <a:ext cx="13520234" cy="2585323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sz="5400" dirty="0" smtClean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Given a sector with an arc length of 16 cm and a radius of 7 cm, what is the size of the angle in radians?</a:t>
            </a:r>
            <a:endParaRPr lang="en-US" sz="5400" dirty="0">
              <a:solidFill>
                <a:srgbClr val="00000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5197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5859348" y="1324964"/>
            <a:ext cx="4280917" cy="1261162"/>
            <a:chOff x="2946400" y="431800"/>
            <a:chExt cx="4280917" cy="1261162"/>
          </a:xfrm>
        </p:grpSpPr>
        <p:sp>
          <p:nvSpPr>
            <p:cNvPr id="2" name="Freeform 1"/>
            <p:cNvSpPr/>
            <p:nvPr/>
          </p:nvSpPr>
          <p:spPr>
            <a:xfrm>
              <a:off x="2946400" y="431800"/>
              <a:ext cx="4280917" cy="1216653"/>
            </a:xfrm>
            <a:custGeom>
              <a:avLst/>
              <a:gdLst/>
              <a:ahLst/>
              <a:cxnLst/>
              <a:rect l="0" t="0" r="0" b="0"/>
              <a:pathLst>
                <a:path w="4280917" h="1216653">
                  <a:moveTo>
                    <a:pt x="0" y="0"/>
                  </a:moveTo>
                  <a:lnTo>
                    <a:pt x="4280916" y="0"/>
                  </a:lnTo>
                  <a:lnTo>
                    <a:pt x="4280916" y="1216652"/>
                  </a:lnTo>
                  <a:lnTo>
                    <a:pt x="0" y="1216652"/>
                  </a:lnTo>
                  <a:close/>
                </a:path>
              </a:pathLst>
            </a:custGeom>
            <a:solidFill>
              <a:srgbClr val="FFD700"/>
            </a:solidFill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096946" y="492633"/>
              <a:ext cx="3937016" cy="1200329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pPr algn="ctr"/>
              <a:r>
                <a:rPr lang="en-US" sz="3600" dirty="0">
                  <a:solidFill>
                    <a:srgbClr val="0000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Arc </a:t>
              </a:r>
              <a:r>
                <a:rPr lang="en-US" sz="3600" dirty="0" smtClean="0">
                  <a:solidFill>
                    <a:srgbClr val="0000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Length</a:t>
              </a:r>
            </a:p>
            <a:p>
              <a:pPr algn="ctr"/>
              <a:r>
                <a:rPr lang="en-US" sz="3600" dirty="0" smtClean="0">
                  <a:solidFill>
                    <a:srgbClr val="0000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300 </a:t>
              </a:r>
              <a:endParaRPr lang="en-US" sz="3600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2007220" y="8245905"/>
            <a:ext cx="276870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i="1" dirty="0" smtClean="0"/>
              <a:t>AL </a:t>
            </a:r>
            <a:r>
              <a:rPr lang="en-US" sz="4800" dirty="0" smtClean="0"/>
              <a:t>= 4.7 in</a:t>
            </a:r>
            <a:endParaRPr lang="en-US" sz="4800" i="1" dirty="0"/>
          </a:p>
        </p:txBody>
      </p:sp>
      <p:grpSp>
        <p:nvGrpSpPr>
          <p:cNvPr id="8" name="Group 7"/>
          <p:cNvGrpSpPr/>
          <p:nvPr/>
        </p:nvGrpSpPr>
        <p:grpSpPr>
          <a:xfrm>
            <a:off x="9113646" y="7917650"/>
            <a:ext cx="4111701" cy="2077250"/>
            <a:chOff x="7137400" y="6540500"/>
            <a:chExt cx="2863469" cy="1505129"/>
          </a:xfrm>
        </p:grpSpPr>
        <p:pic>
          <p:nvPicPr>
            <p:cNvPr id="6" name="Picture 5">
              <a:hlinkClick r:id="rId3" action="ppaction://hlinksldjump"/>
            </p:cNvPr>
            <p:cNvPicPr>
              <a:picLocks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37400" y="6540500"/>
              <a:ext cx="2863469" cy="1024128"/>
            </a:xfrm>
            <a:prstGeom prst="rect">
              <a:avLst/>
            </a:prstGeom>
            <a:solidFill>
              <a:scrgbClr r="0" g="0" b="0">
                <a:alpha val="0"/>
              </a:scrgbClr>
            </a:solidFill>
          </p:spPr>
        </p:pic>
        <p:sp>
          <p:nvSpPr>
            <p:cNvPr id="7" name="TextBox 6">
              <a:hlinkClick r:id="rId3" action="ppaction://hlinksldjump"/>
            </p:cNvPr>
            <p:cNvSpPr txBox="1"/>
            <p:nvPr/>
          </p:nvSpPr>
          <p:spPr>
            <a:xfrm>
              <a:off x="7391400" y="6845300"/>
              <a:ext cx="2565400" cy="1200329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en-US" sz="3600" dirty="0">
                  <a:solidFill>
                    <a:schemeClr val="bg1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Jeopardy Board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1234057" y="6461360"/>
            <a:ext cx="4315032" cy="4438186"/>
            <a:chOff x="3677054" y="9028097"/>
            <a:chExt cx="3472761" cy="1809571"/>
          </a:xfrm>
        </p:grpSpPr>
        <p:grpSp>
          <p:nvGrpSpPr>
            <p:cNvPr id="17" name="Group 16"/>
            <p:cNvGrpSpPr/>
            <p:nvPr/>
          </p:nvGrpSpPr>
          <p:grpSpPr>
            <a:xfrm>
              <a:off x="3677054" y="9028097"/>
              <a:ext cx="3472761" cy="1809571"/>
              <a:chOff x="273050" y="2788666"/>
              <a:chExt cx="4864101" cy="2654301"/>
            </a:xfrm>
          </p:grpSpPr>
          <p:sp>
            <p:nvSpPr>
              <p:cNvPr id="19" name="Freeform 18"/>
              <p:cNvSpPr/>
              <p:nvPr/>
            </p:nvSpPr>
            <p:spPr>
              <a:xfrm>
                <a:off x="323850" y="2839466"/>
                <a:ext cx="4813301" cy="2603501"/>
              </a:xfrm>
              <a:custGeom>
                <a:avLst/>
                <a:gdLst/>
                <a:ahLst/>
                <a:cxnLst/>
                <a:rect l="0" t="0" r="0" b="0"/>
                <a:pathLst>
                  <a:path w="4813301" h="2603501">
                    <a:moveTo>
                      <a:pt x="0" y="0"/>
                    </a:moveTo>
                    <a:lnTo>
                      <a:pt x="4813300" y="0"/>
                    </a:lnTo>
                    <a:lnTo>
                      <a:pt x="4813300" y="2603500"/>
                    </a:lnTo>
                    <a:lnTo>
                      <a:pt x="0" y="2603500"/>
                    </a:lnTo>
                    <a:close/>
                  </a:path>
                </a:pathLst>
              </a:custGeom>
              <a:solidFill>
                <a:srgbClr val="800080">
                  <a:alpha val="34902"/>
                </a:srgbClr>
              </a:solidFill>
              <a:ln w="12700" cap="flat" cmpd="sng" algn="ctr">
                <a:solidFill>
                  <a:srgbClr val="FFFFFF">
                    <a:alpha val="34902"/>
                  </a:srgbClr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20" name="Picture 19"/>
              <p:cNvPicPr>
                <a:picLocks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73050" y="2788666"/>
                <a:ext cx="4833112" cy="2625090"/>
              </a:xfrm>
              <a:prstGeom prst="rect">
                <a:avLst/>
              </a:prstGeom>
              <a:solidFill>
                <a:scrgbClr r="0" g="0" b="0">
                  <a:alpha val="0"/>
                </a:scrgbClr>
              </a:solidFill>
            </p:spPr>
          </p:pic>
        </p:grpSp>
        <p:sp>
          <p:nvSpPr>
            <p:cNvPr id="18" name="TextBox 17">
              <a:hlinkClick r:id="rId3" action="ppaction://hlinksldjump"/>
            </p:cNvPr>
            <p:cNvSpPr txBox="1"/>
            <p:nvPr/>
          </p:nvSpPr>
          <p:spPr>
            <a:xfrm>
              <a:off x="4832062" y="9729086"/>
              <a:ext cx="1804557" cy="324024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r>
                <a:rPr lang="en-US" sz="3600" dirty="0" smtClean="0">
                  <a:solidFill>
                    <a:schemeClr val="bg1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Answer</a:t>
              </a:r>
              <a:endParaRPr lang="en-US" sz="3600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1650380" y="3593772"/>
                <a:ext cx="11885774" cy="1815433"/>
              </a:xfrm>
              <a:prstGeom prst="rect">
                <a:avLst/>
              </a:prstGeom>
              <a:noFill/>
            </p:spPr>
            <p:txBody>
              <a:bodyPr vert="horz" wrap="square" rtlCol="0">
                <a:spAutoFit/>
              </a:bodyPr>
              <a:lstStyle/>
              <a:p>
                <a:r>
                  <a:rPr lang="en-US" sz="4800" dirty="0" smtClean="0">
                    <a:solidFill>
                      <a:srgbClr val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Given a sector with a central angle of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sz="4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4800" dirty="0" smtClean="0">
                    <a:solidFill>
                      <a:srgbClr val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and a radius of 9 in, what is the length of its arc?</a:t>
                </a:r>
                <a:endParaRPr lang="en-US" sz="4800" dirty="0">
                  <a:solidFill>
                    <a:srgbClr val="0000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0380" y="3593772"/>
                <a:ext cx="11885774" cy="1815433"/>
              </a:xfrm>
              <a:prstGeom prst="rect">
                <a:avLst/>
              </a:prstGeom>
              <a:blipFill rotWithShape="0">
                <a:blip r:embed="rId6"/>
                <a:stretch>
                  <a:fillRect l="-2360" t="-3704" r="-1796" b="-171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39833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8898673" y="6690732"/>
            <a:ext cx="4099201" cy="1741213"/>
            <a:chOff x="7035800" y="6337300"/>
            <a:chExt cx="2863469" cy="1024128"/>
          </a:xfrm>
        </p:grpSpPr>
        <p:pic>
          <p:nvPicPr>
            <p:cNvPr id="2" name="Picture 1">
              <a:hlinkClick r:id="rId3" action="ppaction://hlinksldjump"/>
            </p:cNvPr>
            <p:cNvPicPr>
              <a:picLocks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35800" y="6337300"/>
              <a:ext cx="2863469" cy="1024128"/>
            </a:xfrm>
            <a:prstGeom prst="rect">
              <a:avLst/>
            </a:prstGeom>
            <a:solidFill>
              <a:scrgbClr r="0" g="0" b="0">
                <a:alpha val="0"/>
              </a:scrgbClr>
            </a:solidFill>
          </p:spPr>
        </p:pic>
        <p:sp>
          <p:nvSpPr>
            <p:cNvPr id="3" name="TextBox 2">
              <a:hlinkClick r:id="rId3" action="ppaction://hlinksldjump"/>
            </p:cNvPr>
            <p:cNvSpPr txBox="1"/>
            <p:nvPr/>
          </p:nvSpPr>
          <p:spPr>
            <a:xfrm>
              <a:off x="7333869" y="6657003"/>
              <a:ext cx="2565400" cy="380152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en-US" sz="3600" dirty="0">
                  <a:solidFill>
                    <a:schemeClr val="bg1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Jeopardy Board</a:t>
              </a: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4206784" y="7111178"/>
            <a:ext cx="1430143" cy="769441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sz="4400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82°</a:t>
            </a:r>
            <a:endParaRPr lang="en-US" sz="4400" baseline="70000" dirty="0">
              <a:solidFill>
                <a:srgbClr val="00000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4483099" y="180096"/>
            <a:ext cx="5575301" cy="1263388"/>
            <a:chOff x="2044700" y="25400"/>
            <a:chExt cx="5575301" cy="1218800"/>
          </a:xfrm>
        </p:grpSpPr>
        <p:sp>
          <p:nvSpPr>
            <p:cNvPr id="12" name="Freeform 11"/>
            <p:cNvSpPr/>
            <p:nvPr/>
          </p:nvSpPr>
          <p:spPr>
            <a:xfrm>
              <a:off x="2044700" y="25400"/>
              <a:ext cx="5575301" cy="1216653"/>
            </a:xfrm>
            <a:custGeom>
              <a:avLst/>
              <a:gdLst/>
              <a:ahLst/>
              <a:cxnLst/>
              <a:rect l="0" t="0" r="0" b="0"/>
              <a:pathLst>
                <a:path w="5575301" h="1216653">
                  <a:moveTo>
                    <a:pt x="0" y="0"/>
                  </a:moveTo>
                  <a:lnTo>
                    <a:pt x="5575300" y="0"/>
                  </a:lnTo>
                  <a:lnTo>
                    <a:pt x="5575300" y="1216652"/>
                  </a:lnTo>
                  <a:lnTo>
                    <a:pt x="0" y="1216652"/>
                  </a:lnTo>
                  <a:close/>
                </a:path>
              </a:pathLst>
            </a:custGeom>
            <a:solidFill>
              <a:srgbClr val="FFD700"/>
            </a:solidFill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259965" y="86233"/>
              <a:ext cx="5089017" cy="1157967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pPr algn="ctr"/>
              <a:r>
                <a:rPr lang="en-US" sz="3600" dirty="0" smtClean="0">
                  <a:solidFill>
                    <a:srgbClr val="0000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Circumscribed Circles 100 </a:t>
              </a:r>
              <a:endParaRPr lang="en-US" sz="3600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</p:grpSp>
      <p:pic>
        <p:nvPicPr>
          <p:cNvPr id="15" name="Picture 14"/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6655" y="1563461"/>
            <a:ext cx="5114017" cy="479273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3692889" y="2332222"/>
                <a:ext cx="3888075" cy="855106"/>
              </a:xfrm>
              <a:prstGeom prst="rect">
                <a:avLst/>
              </a:prstGeom>
              <a:noFill/>
            </p:spPr>
            <p:txBody>
              <a:bodyPr vert="horz" wrap="square" rtlCol="0">
                <a:spAutoFit/>
              </a:bodyPr>
              <a:lstStyle/>
              <a:p>
                <a:r>
                  <a:rPr lang="en-US" sz="4800" dirty="0" smtClean="0">
                    <a:solidFill>
                      <a:srgbClr val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What is 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  <m:acc>
                      <m:accPr>
                        <m:chr m:val="̂"/>
                        <m:ctrlPr>
                          <a:rPr lang="en-US" sz="4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𝐴𝐵</m:t>
                        </m:r>
                      </m:e>
                    </m:acc>
                  </m:oMath>
                </a14:m>
                <a:r>
                  <a:rPr lang="en-US" sz="4800" dirty="0" smtClean="0">
                    <a:solidFill>
                      <a:srgbClr val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?</a:t>
                </a:r>
                <a:endParaRPr lang="en-US" sz="4800" dirty="0">
                  <a:solidFill>
                    <a:srgbClr val="0000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2889" y="2332222"/>
                <a:ext cx="3888075" cy="855106"/>
              </a:xfrm>
              <a:prstGeom prst="rect">
                <a:avLst/>
              </a:prstGeom>
              <a:blipFill rotWithShape="0">
                <a:blip r:embed="rId6"/>
                <a:stretch>
                  <a:fillRect l="-7210" t="-13571" r="-6426" b="-37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9" name="Group 18"/>
          <p:cNvGrpSpPr/>
          <p:nvPr/>
        </p:nvGrpSpPr>
        <p:grpSpPr>
          <a:xfrm>
            <a:off x="3185474" y="6690732"/>
            <a:ext cx="3472761" cy="1809571"/>
            <a:chOff x="3677054" y="9028097"/>
            <a:chExt cx="3472761" cy="1809571"/>
          </a:xfrm>
        </p:grpSpPr>
        <p:grpSp>
          <p:nvGrpSpPr>
            <p:cNvPr id="11" name="Group 10"/>
            <p:cNvGrpSpPr/>
            <p:nvPr/>
          </p:nvGrpSpPr>
          <p:grpSpPr>
            <a:xfrm>
              <a:off x="3677054" y="9028097"/>
              <a:ext cx="3472761" cy="1809571"/>
              <a:chOff x="273050" y="2788666"/>
              <a:chExt cx="4864101" cy="2654301"/>
            </a:xfrm>
          </p:grpSpPr>
          <p:sp>
            <p:nvSpPr>
              <p:cNvPr id="6" name="Freeform 5"/>
              <p:cNvSpPr/>
              <p:nvPr/>
            </p:nvSpPr>
            <p:spPr>
              <a:xfrm>
                <a:off x="323850" y="2839466"/>
                <a:ext cx="4813301" cy="2603501"/>
              </a:xfrm>
              <a:custGeom>
                <a:avLst/>
                <a:gdLst/>
                <a:ahLst/>
                <a:cxnLst/>
                <a:rect l="0" t="0" r="0" b="0"/>
                <a:pathLst>
                  <a:path w="4813301" h="2603501">
                    <a:moveTo>
                      <a:pt x="0" y="0"/>
                    </a:moveTo>
                    <a:lnTo>
                      <a:pt x="4813300" y="0"/>
                    </a:lnTo>
                    <a:lnTo>
                      <a:pt x="4813300" y="2603500"/>
                    </a:lnTo>
                    <a:lnTo>
                      <a:pt x="0" y="2603500"/>
                    </a:lnTo>
                    <a:close/>
                  </a:path>
                </a:pathLst>
              </a:custGeom>
              <a:solidFill>
                <a:srgbClr val="800080">
                  <a:alpha val="34902"/>
                </a:srgbClr>
              </a:solidFill>
              <a:ln w="12700" cap="flat" cmpd="sng" algn="ctr">
                <a:solidFill>
                  <a:srgbClr val="FFFFFF">
                    <a:alpha val="34902"/>
                  </a:srgbClr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7" name="Picture 6"/>
              <p:cNvPicPr>
                <a:picLocks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73050" y="2788666"/>
                <a:ext cx="4833112" cy="2625090"/>
              </a:xfrm>
              <a:prstGeom prst="rect">
                <a:avLst/>
              </a:prstGeom>
              <a:solidFill>
                <a:scrgbClr r="0" g="0" b="0">
                  <a:alpha val="0"/>
                </a:scrgbClr>
              </a:solidFill>
            </p:spPr>
          </p:pic>
        </p:grpSp>
        <p:sp>
          <p:nvSpPr>
            <p:cNvPr id="18" name="TextBox 17">
              <a:hlinkClick r:id="rId3" action="ppaction://hlinksldjump"/>
            </p:cNvPr>
            <p:cNvSpPr txBox="1"/>
            <p:nvPr/>
          </p:nvSpPr>
          <p:spPr>
            <a:xfrm>
              <a:off x="4506465" y="9599759"/>
              <a:ext cx="2260924" cy="646331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r>
                <a:rPr lang="en-US" sz="3600" dirty="0" smtClean="0">
                  <a:solidFill>
                    <a:schemeClr val="bg1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Answer</a:t>
              </a:r>
              <a:endParaRPr lang="en-US" sz="3600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08251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5517640" y="461180"/>
            <a:ext cx="4280917" cy="1261162"/>
            <a:chOff x="2921000" y="12700"/>
            <a:chExt cx="4280917" cy="1261162"/>
          </a:xfrm>
        </p:grpSpPr>
        <p:sp>
          <p:nvSpPr>
            <p:cNvPr id="4" name="Freeform 3"/>
            <p:cNvSpPr/>
            <p:nvPr/>
          </p:nvSpPr>
          <p:spPr>
            <a:xfrm>
              <a:off x="2921000" y="12700"/>
              <a:ext cx="4280917" cy="1216653"/>
            </a:xfrm>
            <a:custGeom>
              <a:avLst/>
              <a:gdLst/>
              <a:ahLst/>
              <a:cxnLst/>
              <a:rect l="0" t="0" r="0" b="0"/>
              <a:pathLst>
                <a:path w="4280917" h="1216653">
                  <a:moveTo>
                    <a:pt x="0" y="0"/>
                  </a:moveTo>
                  <a:lnTo>
                    <a:pt x="4280916" y="0"/>
                  </a:lnTo>
                  <a:lnTo>
                    <a:pt x="4280916" y="1216652"/>
                  </a:lnTo>
                  <a:lnTo>
                    <a:pt x="0" y="1216652"/>
                  </a:lnTo>
                  <a:close/>
                </a:path>
              </a:pathLst>
            </a:custGeom>
            <a:solidFill>
              <a:srgbClr val="FFD700"/>
            </a:solidFill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3071546" y="73533"/>
              <a:ext cx="3937016" cy="1200329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pPr algn="ctr"/>
              <a:r>
                <a:rPr lang="en-US" sz="3600" dirty="0">
                  <a:solidFill>
                    <a:srgbClr val="0000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Arc </a:t>
              </a:r>
              <a:r>
                <a:rPr lang="en-US" sz="3600" dirty="0" smtClean="0">
                  <a:solidFill>
                    <a:srgbClr val="0000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Length</a:t>
              </a:r>
            </a:p>
            <a:p>
              <a:pPr algn="ctr"/>
              <a:r>
                <a:rPr lang="en-US" sz="3600" dirty="0" smtClean="0">
                  <a:solidFill>
                    <a:srgbClr val="0000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400 </a:t>
              </a:r>
              <a:endParaRPr lang="en-US" sz="3600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9091344" y="7751784"/>
            <a:ext cx="3821769" cy="1689100"/>
            <a:chOff x="7137400" y="6540500"/>
            <a:chExt cx="2863469" cy="1024128"/>
          </a:xfrm>
        </p:grpSpPr>
        <p:pic>
          <p:nvPicPr>
            <p:cNvPr id="8" name="Picture 7">
              <a:hlinkClick r:id="rId3" action="ppaction://hlinksldjump"/>
            </p:cNvPr>
            <p:cNvPicPr>
              <a:picLocks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37400" y="6540500"/>
              <a:ext cx="2863469" cy="1024128"/>
            </a:xfrm>
            <a:prstGeom prst="rect">
              <a:avLst/>
            </a:prstGeom>
            <a:solidFill>
              <a:scrgbClr r="0" g="0" b="0">
                <a:alpha val="0"/>
              </a:scrgbClr>
            </a:solidFill>
          </p:spPr>
        </p:pic>
        <p:sp>
          <p:nvSpPr>
            <p:cNvPr id="9" name="TextBox 8">
              <a:hlinkClick r:id="rId3" action="ppaction://hlinksldjump"/>
            </p:cNvPr>
            <p:cNvSpPr txBox="1"/>
            <p:nvPr/>
          </p:nvSpPr>
          <p:spPr>
            <a:xfrm>
              <a:off x="7391400" y="6845300"/>
              <a:ext cx="2565400" cy="391881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en-US" sz="3600" dirty="0">
                  <a:solidFill>
                    <a:schemeClr val="bg1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Jeopardy Board</a:t>
              </a: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1225382" y="8205218"/>
            <a:ext cx="305564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i="1" dirty="0" smtClean="0"/>
              <a:t>AL </a:t>
            </a:r>
            <a:r>
              <a:rPr lang="en-US" sz="4800" dirty="0" smtClean="0"/>
              <a:t>= 7.3 cm</a:t>
            </a:r>
            <a:endParaRPr lang="en-US" sz="4800" i="1" dirty="0"/>
          </a:p>
        </p:txBody>
      </p:sp>
      <p:grpSp>
        <p:nvGrpSpPr>
          <p:cNvPr id="18" name="Group 17"/>
          <p:cNvGrpSpPr/>
          <p:nvPr/>
        </p:nvGrpSpPr>
        <p:grpSpPr>
          <a:xfrm>
            <a:off x="488425" y="6405243"/>
            <a:ext cx="4529557" cy="4430945"/>
            <a:chOff x="3677054" y="9028097"/>
            <a:chExt cx="3472761" cy="1809571"/>
          </a:xfrm>
        </p:grpSpPr>
        <p:grpSp>
          <p:nvGrpSpPr>
            <p:cNvPr id="19" name="Group 18"/>
            <p:cNvGrpSpPr/>
            <p:nvPr/>
          </p:nvGrpSpPr>
          <p:grpSpPr>
            <a:xfrm>
              <a:off x="3677054" y="9028097"/>
              <a:ext cx="3472761" cy="1809571"/>
              <a:chOff x="273050" y="2788666"/>
              <a:chExt cx="4864101" cy="2654301"/>
            </a:xfrm>
          </p:grpSpPr>
          <p:sp>
            <p:nvSpPr>
              <p:cNvPr id="21" name="Freeform 20"/>
              <p:cNvSpPr/>
              <p:nvPr/>
            </p:nvSpPr>
            <p:spPr>
              <a:xfrm>
                <a:off x="323850" y="2839466"/>
                <a:ext cx="4813301" cy="2603501"/>
              </a:xfrm>
              <a:custGeom>
                <a:avLst/>
                <a:gdLst/>
                <a:ahLst/>
                <a:cxnLst/>
                <a:rect l="0" t="0" r="0" b="0"/>
                <a:pathLst>
                  <a:path w="4813301" h="2603501">
                    <a:moveTo>
                      <a:pt x="0" y="0"/>
                    </a:moveTo>
                    <a:lnTo>
                      <a:pt x="4813300" y="0"/>
                    </a:lnTo>
                    <a:lnTo>
                      <a:pt x="4813300" y="2603500"/>
                    </a:lnTo>
                    <a:lnTo>
                      <a:pt x="0" y="2603500"/>
                    </a:lnTo>
                    <a:close/>
                  </a:path>
                </a:pathLst>
              </a:custGeom>
              <a:solidFill>
                <a:srgbClr val="800080">
                  <a:alpha val="34902"/>
                </a:srgbClr>
              </a:solidFill>
              <a:ln w="12700" cap="flat" cmpd="sng" algn="ctr">
                <a:solidFill>
                  <a:srgbClr val="FFFFFF">
                    <a:alpha val="34902"/>
                  </a:srgbClr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22" name="Picture 21"/>
              <p:cNvPicPr>
                <a:picLocks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73050" y="2788666"/>
                <a:ext cx="4833112" cy="2625090"/>
              </a:xfrm>
              <a:prstGeom prst="rect">
                <a:avLst/>
              </a:prstGeom>
              <a:solidFill>
                <a:scrgbClr r="0" g="0" b="0">
                  <a:alpha val="0"/>
                </a:scrgbClr>
              </a:solidFill>
            </p:spPr>
          </p:pic>
        </p:grpSp>
        <p:sp>
          <p:nvSpPr>
            <p:cNvPr id="20" name="TextBox 19">
              <a:hlinkClick r:id="rId3" action="ppaction://hlinksldjump"/>
            </p:cNvPr>
            <p:cNvSpPr txBox="1"/>
            <p:nvPr/>
          </p:nvSpPr>
          <p:spPr>
            <a:xfrm>
              <a:off x="4819106" y="9770302"/>
              <a:ext cx="1804557" cy="324024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r>
                <a:rPr lang="en-US" sz="3600" dirty="0" smtClean="0">
                  <a:solidFill>
                    <a:schemeClr val="bg1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Answer</a:t>
              </a:r>
              <a:endParaRPr lang="en-US" sz="3600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1934441" y="3153544"/>
                <a:ext cx="12087921" cy="1569660"/>
              </a:xfrm>
              <a:prstGeom prst="rect">
                <a:avLst/>
              </a:prstGeom>
              <a:noFill/>
            </p:spPr>
            <p:txBody>
              <a:bodyPr vert="horz" wrap="square" rtlCol="0">
                <a:spAutoFit/>
              </a:bodyPr>
              <a:lstStyle/>
              <a:p>
                <a:r>
                  <a:rPr lang="en-US" sz="4800" dirty="0" smtClean="0">
                    <a:solidFill>
                      <a:srgbClr val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Given a sector with a central angle of 60</a:t>
                </a:r>
                <a14:m>
                  <m:oMath xmlns:m="http://schemas.openxmlformats.org/officeDocument/2006/math">
                    <m:r>
                      <a:rPr lang="en-US" sz="48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US" sz="4800" dirty="0" smtClean="0">
                    <a:solidFill>
                      <a:srgbClr val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and a radius of 7 cm, what is the length of its arc?</a:t>
                </a:r>
                <a:endParaRPr lang="en-US" sz="4800" dirty="0">
                  <a:solidFill>
                    <a:srgbClr val="0000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4441" y="3153544"/>
                <a:ext cx="12087921" cy="1569660"/>
              </a:xfrm>
              <a:prstGeom prst="rect">
                <a:avLst/>
              </a:prstGeom>
              <a:blipFill rotWithShape="0">
                <a:blip r:embed="rId6"/>
                <a:stretch>
                  <a:fillRect l="-2269" t="-8915" r="-1513" b="-193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4764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6012977" y="655972"/>
            <a:ext cx="3643094" cy="1263387"/>
            <a:chOff x="2832100" y="50800"/>
            <a:chExt cx="3643094" cy="1218799"/>
          </a:xfrm>
        </p:grpSpPr>
        <p:sp>
          <p:nvSpPr>
            <p:cNvPr id="4" name="Freeform 3"/>
            <p:cNvSpPr/>
            <p:nvPr/>
          </p:nvSpPr>
          <p:spPr>
            <a:xfrm>
              <a:off x="2832100" y="50800"/>
              <a:ext cx="3643094" cy="1216653"/>
            </a:xfrm>
            <a:custGeom>
              <a:avLst/>
              <a:gdLst/>
              <a:ahLst/>
              <a:cxnLst/>
              <a:rect l="0" t="0" r="0" b="0"/>
              <a:pathLst>
                <a:path w="3643094" h="1216653">
                  <a:moveTo>
                    <a:pt x="0" y="0"/>
                  </a:moveTo>
                  <a:lnTo>
                    <a:pt x="3643093" y="0"/>
                  </a:lnTo>
                  <a:lnTo>
                    <a:pt x="3643093" y="1216652"/>
                  </a:lnTo>
                  <a:lnTo>
                    <a:pt x="0" y="1216652"/>
                  </a:lnTo>
                  <a:close/>
                </a:path>
              </a:pathLst>
            </a:custGeom>
            <a:solidFill>
              <a:srgbClr val="FFD700"/>
            </a:solidFill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950755" y="111633"/>
              <a:ext cx="3369352" cy="1157966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pPr algn="ctr"/>
              <a:r>
                <a:rPr lang="en-US" sz="3600" dirty="0">
                  <a:solidFill>
                    <a:srgbClr val="0000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Arc </a:t>
              </a:r>
              <a:r>
                <a:rPr lang="en-US" sz="3600" dirty="0" smtClean="0">
                  <a:solidFill>
                    <a:srgbClr val="0000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Length</a:t>
              </a:r>
              <a:endParaRPr lang="en-US" sz="3600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endParaRPr>
            </a:p>
            <a:p>
              <a:pPr algn="ctr"/>
              <a:r>
                <a:rPr lang="en-US" sz="3600" dirty="0">
                  <a:solidFill>
                    <a:srgbClr val="0000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500 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9656071" y="7367863"/>
            <a:ext cx="3958457" cy="1472893"/>
            <a:chOff x="7137400" y="6540500"/>
            <a:chExt cx="2863469" cy="1024128"/>
          </a:xfrm>
        </p:grpSpPr>
        <p:pic>
          <p:nvPicPr>
            <p:cNvPr id="8" name="Picture 7">
              <a:hlinkClick r:id="rId3" action="ppaction://hlinksldjump"/>
            </p:cNvPr>
            <p:cNvPicPr>
              <a:picLocks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37400" y="6540500"/>
              <a:ext cx="2863469" cy="1024128"/>
            </a:xfrm>
            <a:prstGeom prst="rect">
              <a:avLst/>
            </a:prstGeom>
            <a:solidFill>
              <a:scrgbClr r="0" g="0" b="0">
                <a:alpha val="0"/>
              </a:scrgbClr>
            </a:solidFill>
          </p:spPr>
        </p:pic>
        <p:sp>
          <p:nvSpPr>
            <p:cNvPr id="9" name="TextBox 8">
              <a:hlinkClick r:id="rId3" action="ppaction://hlinksldjump"/>
            </p:cNvPr>
            <p:cNvSpPr txBox="1"/>
            <p:nvPr/>
          </p:nvSpPr>
          <p:spPr>
            <a:xfrm>
              <a:off x="7391400" y="6845300"/>
              <a:ext cx="2565400" cy="449405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en-US" sz="3600" dirty="0">
                  <a:solidFill>
                    <a:schemeClr val="bg1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Jeopardy Board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1645523" y="2847476"/>
                <a:ext cx="12250638" cy="1569660"/>
              </a:xfrm>
              <a:prstGeom prst="rect">
                <a:avLst/>
              </a:prstGeom>
              <a:noFill/>
            </p:spPr>
            <p:txBody>
              <a:bodyPr vert="horz" wrap="square" rtlCol="0">
                <a:spAutoFit/>
              </a:bodyPr>
              <a:lstStyle/>
              <a:p>
                <a:r>
                  <a:rPr lang="en-US" sz="4800" dirty="0" smtClean="0">
                    <a:solidFill>
                      <a:srgbClr val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Given a sector with a central angle of 74</a:t>
                </a:r>
                <a14:m>
                  <m:oMath xmlns:m="http://schemas.openxmlformats.org/officeDocument/2006/math">
                    <m:r>
                      <a:rPr lang="en-US" sz="48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US" sz="4800" dirty="0" smtClean="0">
                    <a:solidFill>
                      <a:srgbClr val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and an arc length of 92 cm. How long is the radius?</a:t>
                </a:r>
                <a:endParaRPr lang="en-US" sz="4800" dirty="0">
                  <a:solidFill>
                    <a:srgbClr val="0000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5523" y="2847476"/>
                <a:ext cx="12250638" cy="1569660"/>
              </a:xfrm>
              <a:prstGeom prst="rect">
                <a:avLst/>
              </a:prstGeom>
              <a:blipFill rotWithShape="0">
                <a:blip r:embed="rId5"/>
                <a:stretch>
                  <a:fillRect l="-2289" t="-8915" r="-1990" b="-193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Box 23"/>
          <p:cNvSpPr txBox="1"/>
          <p:nvPr/>
        </p:nvSpPr>
        <p:spPr>
          <a:xfrm>
            <a:off x="2007220" y="6952365"/>
            <a:ext cx="429316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i="1" dirty="0" smtClean="0"/>
              <a:t>radius </a:t>
            </a:r>
            <a:r>
              <a:rPr lang="en-US" sz="4800" dirty="0" smtClean="0"/>
              <a:t>= 71.2 cm</a:t>
            </a:r>
            <a:endParaRPr lang="en-US" sz="4800" i="1" dirty="0"/>
          </a:p>
        </p:txBody>
      </p:sp>
      <p:grpSp>
        <p:nvGrpSpPr>
          <p:cNvPr id="18" name="Group 17"/>
          <p:cNvGrpSpPr/>
          <p:nvPr/>
        </p:nvGrpSpPr>
        <p:grpSpPr>
          <a:xfrm>
            <a:off x="1210205" y="5866068"/>
            <a:ext cx="5123576" cy="4430945"/>
            <a:chOff x="3677054" y="9028097"/>
            <a:chExt cx="3472761" cy="1809571"/>
          </a:xfrm>
        </p:grpSpPr>
        <p:grpSp>
          <p:nvGrpSpPr>
            <p:cNvPr id="19" name="Group 18"/>
            <p:cNvGrpSpPr/>
            <p:nvPr/>
          </p:nvGrpSpPr>
          <p:grpSpPr>
            <a:xfrm>
              <a:off x="3677054" y="9028097"/>
              <a:ext cx="3472761" cy="1809571"/>
              <a:chOff x="273050" y="2788666"/>
              <a:chExt cx="4864101" cy="2654301"/>
            </a:xfrm>
          </p:grpSpPr>
          <p:sp>
            <p:nvSpPr>
              <p:cNvPr id="21" name="Freeform 20"/>
              <p:cNvSpPr/>
              <p:nvPr/>
            </p:nvSpPr>
            <p:spPr>
              <a:xfrm>
                <a:off x="323850" y="2839466"/>
                <a:ext cx="4813301" cy="2603501"/>
              </a:xfrm>
              <a:custGeom>
                <a:avLst/>
                <a:gdLst/>
                <a:ahLst/>
                <a:cxnLst/>
                <a:rect l="0" t="0" r="0" b="0"/>
                <a:pathLst>
                  <a:path w="4813301" h="2603501">
                    <a:moveTo>
                      <a:pt x="0" y="0"/>
                    </a:moveTo>
                    <a:lnTo>
                      <a:pt x="4813300" y="0"/>
                    </a:lnTo>
                    <a:lnTo>
                      <a:pt x="4813300" y="2603500"/>
                    </a:lnTo>
                    <a:lnTo>
                      <a:pt x="0" y="2603500"/>
                    </a:lnTo>
                    <a:close/>
                  </a:path>
                </a:pathLst>
              </a:custGeom>
              <a:solidFill>
                <a:srgbClr val="800080">
                  <a:alpha val="34902"/>
                </a:srgbClr>
              </a:solidFill>
              <a:ln w="12700" cap="flat" cmpd="sng" algn="ctr">
                <a:solidFill>
                  <a:srgbClr val="FFFFFF">
                    <a:alpha val="34902"/>
                  </a:srgbClr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22" name="Picture 21"/>
              <p:cNvPicPr>
                <a:picLocks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73050" y="2788666"/>
                <a:ext cx="4833112" cy="2625090"/>
              </a:xfrm>
              <a:prstGeom prst="rect">
                <a:avLst/>
              </a:prstGeom>
              <a:solidFill>
                <a:scrgbClr r="0" g="0" b="0">
                  <a:alpha val="0"/>
                </a:scrgbClr>
              </a:solidFill>
            </p:spPr>
          </p:pic>
        </p:grpSp>
        <p:sp>
          <p:nvSpPr>
            <p:cNvPr id="20" name="TextBox 19">
              <a:hlinkClick r:id="rId3" action="ppaction://hlinksldjump"/>
            </p:cNvPr>
            <p:cNvSpPr txBox="1"/>
            <p:nvPr/>
          </p:nvSpPr>
          <p:spPr>
            <a:xfrm>
              <a:off x="4819106" y="9770302"/>
              <a:ext cx="1804557" cy="324024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r>
                <a:rPr lang="en-US" sz="3600" dirty="0" smtClean="0">
                  <a:solidFill>
                    <a:schemeClr val="bg1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Answer</a:t>
              </a:r>
              <a:endParaRPr lang="en-US" sz="3600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79683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5379173" y="614397"/>
            <a:ext cx="4800601" cy="1263388"/>
            <a:chOff x="2590800" y="190500"/>
            <a:chExt cx="4800601" cy="1218808"/>
          </a:xfrm>
        </p:grpSpPr>
        <p:sp>
          <p:nvSpPr>
            <p:cNvPr id="2" name="Freeform 1"/>
            <p:cNvSpPr/>
            <p:nvPr/>
          </p:nvSpPr>
          <p:spPr>
            <a:xfrm>
              <a:off x="2590800" y="190500"/>
              <a:ext cx="4800601" cy="1216661"/>
            </a:xfrm>
            <a:custGeom>
              <a:avLst/>
              <a:gdLst/>
              <a:ahLst/>
              <a:cxnLst/>
              <a:rect l="0" t="0" r="0" b="0"/>
              <a:pathLst>
                <a:path w="4800601" h="1216661">
                  <a:moveTo>
                    <a:pt x="0" y="0"/>
                  </a:moveTo>
                  <a:lnTo>
                    <a:pt x="4800600" y="0"/>
                  </a:lnTo>
                  <a:lnTo>
                    <a:pt x="4800600" y="1216660"/>
                  </a:lnTo>
                  <a:lnTo>
                    <a:pt x="0" y="1216660"/>
                  </a:lnTo>
                  <a:close/>
                </a:path>
              </a:pathLst>
            </a:custGeom>
            <a:solidFill>
              <a:srgbClr val="FFD700"/>
            </a:solidFill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2767330" y="251333"/>
              <a:ext cx="4399534" cy="1157975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pPr algn="ctr"/>
              <a:r>
                <a:rPr lang="en-US" sz="3600" dirty="0">
                  <a:solidFill>
                    <a:srgbClr val="0000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Equations of Circles 100 </a:t>
              </a: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2368163" y="3653824"/>
            <a:ext cx="11530361" cy="1754326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sz="5400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What is the equation of a circle whose center is (-3,4) and the radius is 7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9817799" y="6874473"/>
            <a:ext cx="4080725" cy="1561481"/>
            <a:chOff x="6972300" y="6489700"/>
            <a:chExt cx="2863469" cy="1024128"/>
          </a:xfrm>
        </p:grpSpPr>
        <p:pic>
          <p:nvPicPr>
            <p:cNvPr id="6" name="Picture 5">
              <a:hlinkClick r:id="rId3" action="ppaction://hlinksldjump"/>
            </p:cNvPr>
            <p:cNvPicPr>
              <a:picLocks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72300" y="6489700"/>
              <a:ext cx="2863469" cy="1024128"/>
            </a:xfrm>
            <a:prstGeom prst="rect">
              <a:avLst/>
            </a:prstGeom>
            <a:solidFill>
              <a:scrgbClr r="0" g="0" b="0">
                <a:alpha val="0"/>
              </a:scrgbClr>
            </a:solidFill>
          </p:spPr>
        </p:pic>
        <p:sp>
          <p:nvSpPr>
            <p:cNvPr id="7" name="TextBox 6">
              <a:hlinkClick r:id="rId3" action="ppaction://hlinksldjump"/>
            </p:cNvPr>
            <p:cNvSpPr txBox="1"/>
            <p:nvPr/>
          </p:nvSpPr>
          <p:spPr>
            <a:xfrm>
              <a:off x="7226300" y="6794500"/>
              <a:ext cx="2565400" cy="463642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en-US" sz="3600" dirty="0">
                  <a:solidFill>
                    <a:schemeClr val="bg1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Jeopardy Board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1148214" y="7270595"/>
                <a:ext cx="5951245" cy="6771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+3)</m:t>
                          </m:r>
                        </m:e>
                        <m:sup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4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−4)</m:t>
                          </m:r>
                        </m:e>
                        <m:sup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 =49</m:t>
                      </m:r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8214" y="7270595"/>
                <a:ext cx="5951245" cy="677108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" name="Group 16"/>
          <p:cNvGrpSpPr/>
          <p:nvPr/>
        </p:nvGrpSpPr>
        <p:grpSpPr>
          <a:xfrm>
            <a:off x="1148214" y="6839840"/>
            <a:ext cx="6211591" cy="1809571"/>
            <a:chOff x="3677054" y="9028097"/>
            <a:chExt cx="3472761" cy="1809571"/>
          </a:xfrm>
        </p:grpSpPr>
        <p:grpSp>
          <p:nvGrpSpPr>
            <p:cNvPr id="18" name="Group 17"/>
            <p:cNvGrpSpPr/>
            <p:nvPr/>
          </p:nvGrpSpPr>
          <p:grpSpPr>
            <a:xfrm>
              <a:off x="3677054" y="9028097"/>
              <a:ext cx="3472761" cy="1809571"/>
              <a:chOff x="273050" y="2788666"/>
              <a:chExt cx="4864101" cy="2654301"/>
            </a:xfrm>
          </p:grpSpPr>
          <p:sp>
            <p:nvSpPr>
              <p:cNvPr id="20" name="Freeform 19"/>
              <p:cNvSpPr/>
              <p:nvPr/>
            </p:nvSpPr>
            <p:spPr>
              <a:xfrm>
                <a:off x="323850" y="2839466"/>
                <a:ext cx="4813301" cy="2603501"/>
              </a:xfrm>
              <a:custGeom>
                <a:avLst/>
                <a:gdLst/>
                <a:ahLst/>
                <a:cxnLst/>
                <a:rect l="0" t="0" r="0" b="0"/>
                <a:pathLst>
                  <a:path w="4813301" h="2603501">
                    <a:moveTo>
                      <a:pt x="0" y="0"/>
                    </a:moveTo>
                    <a:lnTo>
                      <a:pt x="4813300" y="0"/>
                    </a:lnTo>
                    <a:lnTo>
                      <a:pt x="4813300" y="2603500"/>
                    </a:lnTo>
                    <a:lnTo>
                      <a:pt x="0" y="2603500"/>
                    </a:lnTo>
                    <a:close/>
                  </a:path>
                </a:pathLst>
              </a:custGeom>
              <a:solidFill>
                <a:srgbClr val="800080">
                  <a:alpha val="34902"/>
                </a:srgbClr>
              </a:solidFill>
              <a:ln w="12700" cap="flat" cmpd="sng" algn="ctr">
                <a:solidFill>
                  <a:srgbClr val="FFFFFF">
                    <a:alpha val="34902"/>
                  </a:srgbClr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21" name="Picture 20"/>
              <p:cNvPicPr>
                <a:picLocks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73050" y="2788666"/>
                <a:ext cx="4833112" cy="2625090"/>
              </a:xfrm>
              <a:prstGeom prst="rect">
                <a:avLst/>
              </a:prstGeom>
              <a:solidFill>
                <a:scrgbClr r="0" g="0" b="0">
                  <a:alpha val="0"/>
                </a:scrgbClr>
              </a:solidFill>
            </p:spPr>
          </p:pic>
        </p:grpSp>
        <p:sp>
          <p:nvSpPr>
            <p:cNvPr id="19" name="TextBox 18">
              <a:hlinkClick r:id="rId3" action="ppaction://hlinksldjump"/>
            </p:cNvPr>
            <p:cNvSpPr txBox="1"/>
            <p:nvPr/>
          </p:nvSpPr>
          <p:spPr>
            <a:xfrm>
              <a:off x="4930505" y="9574414"/>
              <a:ext cx="1147095" cy="646331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r>
                <a:rPr lang="en-US" sz="3600" dirty="0" smtClean="0">
                  <a:solidFill>
                    <a:schemeClr val="bg1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Answer</a:t>
              </a:r>
              <a:endParaRPr lang="en-US" sz="3600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10533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5571534" y="699317"/>
            <a:ext cx="4660901" cy="1366394"/>
            <a:chOff x="2908300" y="25400"/>
            <a:chExt cx="4660901" cy="1366394"/>
          </a:xfrm>
        </p:grpSpPr>
        <p:sp>
          <p:nvSpPr>
            <p:cNvPr id="2" name="Freeform 1"/>
            <p:cNvSpPr/>
            <p:nvPr/>
          </p:nvSpPr>
          <p:spPr>
            <a:xfrm>
              <a:off x="2908300" y="25400"/>
              <a:ext cx="4660901" cy="1366394"/>
            </a:xfrm>
            <a:custGeom>
              <a:avLst/>
              <a:gdLst/>
              <a:ahLst/>
              <a:cxnLst/>
              <a:rect l="0" t="0" r="0" b="0"/>
              <a:pathLst>
                <a:path w="4660901" h="1366394">
                  <a:moveTo>
                    <a:pt x="0" y="0"/>
                  </a:moveTo>
                  <a:lnTo>
                    <a:pt x="4660900" y="0"/>
                  </a:lnTo>
                  <a:lnTo>
                    <a:pt x="4660900" y="1366393"/>
                  </a:lnTo>
                  <a:lnTo>
                    <a:pt x="0" y="1366393"/>
                  </a:lnTo>
                  <a:close/>
                </a:path>
              </a:pathLst>
            </a:custGeom>
            <a:solidFill>
              <a:srgbClr val="FFD700"/>
            </a:solidFill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077845" y="93720"/>
              <a:ext cx="4275201" cy="1200329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pPr algn="ctr"/>
              <a:r>
                <a:rPr lang="en-US" sz="3600" dirty="0">
                  <a:solidFill>
                    <a:srgbClr val="0000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Equation of Circles 200 </a:t>
              </a: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508726" y="3477290"/>
            <a:ext cx="13715273" cy="156966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sz="4800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What is the equation of the circle with center (-2,7) and the point (3,0) </a:t>
            </a:r>
            <a:r>
              <a:rPr lang="en-US" sz="4800" dirty="0" smtClean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lies </a:t>
            </a:r>
            <a:r>
              <a:rPr lang="en-US" sz="4800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on the circle.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9797642" y="8028189"/>
            <a:ext cx="3717636" cy="1443773"/>
            <a:chOff x="7137400" y="6540500"/>
            <a:chExt cx="2863469" cy="1024128"/>
          </a:xfrm>
        </p:grpSpPr>
        <p:pic>
          <p:nvPicPr>
            <p:cNvPr id="6" name="Picture 5">
              <a:hlinkClick r:id="rId3" action="ppaction://hlinksldjump"/>
            </p:cNvPr>
            <p:cNvPicPr>
              <a:picLocks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37400" y="6540500"/>
              <a:ext cx="2863469" cy="1024128"/>
            </a:xfrm>
            <a:prstGeom prst="rect">
              <a:avLst/>
            </a:prstGeom>
            <a:solidFill>
              <a:scrgbClr r="0" g="0" b="0">
                <a:alpha val="0"/>
              </a:scrgbClr>
            </a:solidFill>
          </p:spPr>
        </p:pic>
        <p:sp>
          <p:nvSpPr>
            <p:cNvPr id="7" name="TextBox 6">
              <a:hlinkClick r:id="rId3" action="ppaction://hlinksldjump"/>
            </p:cNvPr>
            <p:cNvSpPr txBox="1"/>
            <p:nvPr/>
          </p:nvSpPr>
          <p:spPr>
            <a:xfrm>
              <a:off x="7391400" y="6845300"/>
              <a:ext cx="2565400" cy="458469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en-US" sz="3600" dirty="0">
                  <a:solidFill>
                    <a:schemeClr val="bg1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Jeopardy Board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1195335" y="8474436"/>
                <a:ext cx="5951245" cy="6771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+2)</m:t>
                          </m:r>
                        </m:e>
                        <m:sup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4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−7)</m:t>
                          </m:r>
                        </m:e>
                        <m:sup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 =74</m:t>
                      </m:r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5335" y="8474436"/>
                <a:ext cx="5951245" cy="677108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" name="Group 16"/>
          <p:cNvGrpSpPr/>
          <p:nvPr/>
        </p:nvGrpSpPr>
        <p:grpSpPr>
          <a:xfrm>
            <a:off x="954776" y="7958896"/>
            <a:ext cx="6211591" cy="1809571"/>
            <a:chOff x="3677054" y="9028097"/>
            <a:chExt cx="3472761" cy="1809571"/>
          </a:xfrm>
        </p:grpSpPr>
        <p:grpSp>
          <p:nvGrpSpPr>
            <p:cNvPr id="18" name="Group 17"/>
            <p:cNvGrpSpPr/>
            <p:nvPr/>
          </p:nvGrpSpPr>
          <p:grpSpPr>
            <a:xfrm>
              <a:off x="3677054" y="9028097"/>
              <a:ext cx="3472761" cy="1809571"/>
              <a:chOff x="273050" y="2788666"/>
              <a:chExt cx="4864101" cy="2654301"/>
            </a:xfrm>
          </p:grpSpPr>
          <p:sp>
            <p:nvSpPr>
              <p:cNvPr id="20" name="Freeform 19"/>
              <p:cNvSpPr/>
              <p:nvPr/>
            </p:nvSpPr>
            <p:spPr>
              <a:xfrm>
                <a:off x="323850" y="2839466"/>
                <a:ext cx="4813301" cy="2603501"/>
              </a:xfrm>
              <a:custGeom>
                <a:avLst/>
                <a:gdLst/>
                <a:ahLst/>
                <a:cxnLst/>
                <a:rect l="0" t="0" r="0" b="0"/>
                <a:pathLst>
                  <a:path w="4813301" h="2603501">
                    <a:moveTo>
                      <a:pt x="0" y="0"/>
                    </a:moveTo>
                    <a:lnTo>
                      <a:pt x="4813300" y="0"/>
                    </a:lnTo>
                    <a:lnTo>
                      <a:pt x="4813300" y="2603500"/>
                    </a:lnTo>
                    <a:lnTo>
                      <a:pt x="0" y="2603500"/>
                    </a:lnTo>
                    <a:close/>
                  </a:path>
                </a:pathLst>
              </a:custGeom>
              <a:solidFill>
                <a:srgbClr val="800080">
                  <a:alpha val="34902"/>
                </a:srgbClr>
              </a:solidFill>
              <a:ln w="12700" cap="flat" cmpd="sng" algn="ctr">
                <a:solidFill>
                  <a:srgbClr val="FFFFFF">
                    <a:alpha val="34902"/>
                  </a:srgbClr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21" name="Picture 20"/>
              <p:cNvPicPr>
                <a:picLocks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73050" y="2788666"/>
                <a:ext cx="4833112" cy="2625090"/>
              </a:xfrm>
              <a:prstGeom prst="rect">
                <a:avLst/>
              </a:prstGeom>
              <a:solidFill>
                <a:scrgbClr r="0" g="0" b="0">
                  <a:alpha val="0"/>
                </a:scrgbClr>
              </a:solidFill>
            </p:spPr>
          </p:pic>
        </p:grpSp>
        <p:sp>
          <p:nvSpPr>
            <p:cNvPr id="19" name="TextBox 18">
              <a:hlinkClick r:id="rId3" action="ppaction://hlinksldjump"/>
            </p:cNvPr>
            <p:cNvSpPr txBox="1"/>
            <p:nvPr/>
          </p:nvSpPr>
          <p:spPr>
            <a:xfrm>
              <a:off x="4930505" y="9574414"/>
              <a:ext cx="1147095" cy="646331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r>
                <a:rPr lang="en-US" sz="3600" dirty="0" smtClean="0">
                  <a:solidFill>
                    <a:schemeClr val="bg1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Answer</a:t>
              </a:r>
              <a:endParaRPr lang="en-US" sz="3600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31385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5620165" y="397267"/>
            <a:ext cx="4519394" cy="1263388"/>
            <a:chOff x="2400300" y="101600"/>
            <a:chExt cx="4519394" cy="1218800"/>
          </a:xfrm>
        </p:grpSpPr>
        <p:sp>
          <p:nvSpPr>
            <p:cNvPr id="2" name="Freeform 1"/>
            <p:cNvSpPr/>
            <p:nvPr/>
          </p:nvSpPr>
          <p:spPr>
            <a:xfrm>
              <a:off x="2400300" y="101600"/>
              <a:ext cx="4519394" cy="1216653"/>
            </a:xfrm>
            <a:custGeom>
              <a:avLst/>
              <a:gdLst/>
              <a:ahLst/>
              <a:cxnLst/>
              <a:rect l="0" t="0" r="0" b="0"/>
              <a:pathLst>
                <a:path w="4519394" h="1216653">
                  <a:moveTo>
                    <a:pt x="0" y="0"/>
                  </a:moveTo>
                  <a:lnTo>
                    <a:pt x="4519393" y="0"/>
                  </a:lnTo>
                  <a:lnTo>
                    <a:pt x="4519393" y="1216652"/>
                  </a:lnTo>
                  <a:lnTo>
                    <a:pt x="0" y="1216652"/>
                  </a:lnTo>
                  <a:close/>
                </a:path>
              </a:pathLst>
            </a:custGeom>
            <a:solidFill>
              <a:srgbClr val="FFD700"/>
            </a:solidFill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2562770" y="162433"/>
              <a:ext cx="4149260" cy="1157967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pPr algn="ctr"/>
              <a:r>
                <a:rPr lang="en-US" sz="3600" dirty="0">
                  <a:solidFill>
                    <a:srgbClr val="0000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Equation of Circles 300 </a:t>
              </a: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10139559" y="9391627"/>
            <a:ext cx="3933280" cy="1488378"/>
            <a:chOff x="7137400" y="6540500"/>
            <a:chExt cx="2863469" cy="1024128"/>
          </a:xfrm>
        </p:grpSpPr>
        <p:pic>
          <p:nvPicPr>
            <p:cNvPr id="5" name="Picture 4">
              <a:hlinkClick r:id="rId3" action="ppaction://hlinksldjump"/>
            </p:cNvPr>
            <p:cNvPicPr>
              <a:picLocks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37400" y="6540500"/>
              <a:ext cx="2863469" cy="1024128"/>
            </a:xfrm>
            <a:prstGeom prst="rect">
              <a:avLst/>
            </a:prstGeom>
            <a:solidFill>
              <a:scrgbClr r="0" g="0" b="0">
                <a:alpha val="0"/>
              </a:scrgbClr>
            </a:solidFill>
          </p:spPr>
        </p:pic>
        <p:sp>
          <p:nvSpPr>
            <p:cNvPr id="6" name="TextBox 5">
              <a:hlinkClick r:id="rId3" action="ppaction://hlinksldjump"/>
            </p:cNvPr>
            <p:cNvSpPr txBox="1"/>
            <p:nvPr/>
          </p:nvSpPr>
          <p:spPr>
            <a:xfrm>
              <a:off x="7391400" y="6845300"/>
              <a:ext cx="2565400" cy="444730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en-US" sz="3600" dirty="0">
                  <a:solidFill>
                    <a:schemeClr val="bg1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Jeopardy Board</a:t>
              </a:r>
            </a:p>
          </p:txBody>
        </p:sp>
      </p:grpSp>
      <p:pic>
        <p:nvPicPr>
          <p:cNvPr id="15" name="Picture 14"/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9558" y="2345943"/>
            <a:ext cx="8777173" cy="590595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16" name="TextBox 15"/>
          <p:cNvSpPr txBox="1"/>
          <p:nvPr/>
        </p:nvSpPr>
        <p:spPr>
          <a:xfrm>
            <a:off x="565772" y="2391497"/>
            <a:ext cx="5782635" cy="2308324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sz="4800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What is the equation of the circle on the coordinate plane?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358313" y="9645642"/>
                <a:ext cx="5951245" cy="6771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−3)</m:t>
                          </m:r>
                        </m:e>
                        <m:sup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4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+5)</m:t>
                          </m:r>
                        </m:e>
                        <m:sup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 =16</m:t>
                      </m:r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313" y="9645642"/>
                <a:ext cx="5951245" cy="677108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8" name="Group 17"/>
          <p:cNvGrpSpPr/>
          <p:nvPr/>
        </p:nvGrpSpPr>
        <p:grpSpPr>
          <a:xfrm>
            <a:off x="189210" y="9213714"/>
            <a:ext cx="6211591" cy="1809571"/>
            <a:chOff x="3677054" y="9028097"/>
            <a:chExt cx="3472761" cy="1809571"/>
          </a:xfrm>
        </p:grpSpPr>
        <p:grpSp>
          <p:nvGrpSpPr>
            <p:cNvPr id="19" name="Group 18"/>
            <p:cNvGrpSpPr/>
            <p:nvPr/>
          </p:nvGrpSpPr>
          <p:grpSpPr>
            <a:xfrm>
              <a:off x="3677054" y="9028097"/>
              <a:ext cx="3472761" cy="1809571"/>
              <a:chOff x="273050" y="2788666"/>
              <a:chExt cx="4864101" cy="2654301"/>
            </a:xfrm>
          </p:grpSpPr>
          <p:sp>
            <p:nvSpPr>
              <p:cNvPr id="21" name="Freeform 20"/>
              <p:cNvSpPr/>
              <p:nvPr/>
            </p:nvSpPr>
            <p:spPr>
              <a:xfrm>
                <a:off x="323850" y="2839466"/>
                <a:ext cx="4813301" cy="2603501"/>
              </a:xfrm>
              <a:custGeom>
                <a:avLst/>
                <a:gdLst/>
                <a:ahLst/>
                <a:cxnLst/>
                <a:rect l="0" t="0" r="0" b="0"/>
                <a:pathLst>
                  <a:path w="4813301" h="2603501">
                    <a:moveTo>
                      <a:pt x="0" y="0"/>
                    </a:moveTo>
                    <a:lnTo>
                      <a:pt x="4813300" y="0"/>
                    </a:lnTo>
                    <a:lnTo>
                      <a:pt x="4813300" y="2603500"/>
                    </a:lnTo>
                    <a:lnTo>
                      <a:pt x="0" y="2603500"/>
                    </a:lnTo>
                    <a:close/>
                  </a:path>
                </a:pathLst>
              </a:custGeom>
              <a:solidFill>
                <a:srgbClr val="800080">
                  <a:alpha val="34902"/>
                </a:srgbClr>
              </a:solidFill>
              <a:ln w="12700" cap="flat" cmpd="sng" algn="ctr">
                <a:solidFill>
                  <a:srgbClr val="FFFFFF">
                    <a:alpha val="34902"/>
                  </a:srgbClr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22" name="Picture 21"/>
              <p:cNvPicPr>
                <a:picLocks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73050" y="2788666"/>
                <a:ext cx="4833112" cy="2625090"/>
              </a:xfrm>
              <a:prstGeom prst="rect">
                <a:avLst/>
              </a:prstGeom>
              <a:solidFill>
                <a:scrgbClr r="0" g="0" b="0">
                  <a:alpha val="0"/>
                </a:scrgbClr>
              </a:solidFill>
            </p:spPr>
          </p:pic>
        </p:grpSp>
        <p:sp>
          <p:nvSpPr>
            <p:cNvPr id="20" name="TextBox 19">
              <a:hlinkClick r:id="rId3" action="ppaction://hlinksldjump"/>
            </p:cNvPr>
            <p:cNvSpPr txBox="1"/>
            <p:nvPr/>
          </p:nvSpPr>
          <p:spPr>
            <a:xfrm>
              <a:off x="4930505" y="9574414"/>
              <a:ext cx="1147095" cy="646331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r>
                <a:rPr lang="en-US" sz="3600" dirty="0" smtClean="0">
                  <a:solidFill>
                    <a:schemeClr val="bg1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Answer</a:t>
              </a:r>
              <a:endParaRPr lang="en-US" sz="3600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10678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5413247" y="874618"/>
            <a:ext cx="4544794" cy="1263388"/>
            <a:chOff x="2743200" y="-25400"/>
            <a:chExt cx="4544794" cy="1218800"/>
          </a:xfrm>
        </p:grpSpPr>
        <p:sp>
          <p:nvSpPr>
            <p:cNvPr id="2" name="Freeform 1"/>
            <p:cNvSpPr/>
            <p:nvPr/>
          </p:nvSpPr>
          <p:spPr>
            <a:xfrm>
              <a:off x="2743200" y="-25400"/>
              <a:ext cx="4544794" cy="1216653"/>
            </a:xfrm>
            <a:custGeom>
              <a:avLst/>
              <a:gdLst/>
              <a:ahLst/>
              <a:cxnLst/>
              <a:rect l="0" t="0" r="0" b="0"/>
              <a:pathLst>
                <a:path w="4544794" h="1216653">
                  <a:moveTo>
                    <a:pt x="0" y="0"/>
                  </a:moveTo>
                  <a:lnTo>
                    <a:pt x="4544793" y="0"/>
                  </a:lnTo>
                  <a:lnTo>
                    <a:pt x="4544793" y="1216652"/>
                  </a:lnTo>
                  <a:lnTo>
                    <a:pt x="0" y="1216652"/>
                  </a:lnTo>
                  <a:close/>
                </a:path>
              </a:pathLst>
            </a:custGeom>
            <a:solidFill>
              <a:srgbClr val="FFD700"/>
            </a:solidFill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2906940" y="35433"/>
              <a:ext cx="4171866" cy="1157967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pPr algn="ctr"/>
              <a:r>
                <a:rPr lang="en-US" sz="3600" dirty="0">
                  <a:solidFill>
                    <a:srgbClr val="0000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Equation of Circles  400 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0" y="4001737"/>
                <a:ext cx="15138400" cy="1446550"/>
              </a:xfrm>
              <a:prstGeom prst="rect">
                <a:avLst/>
              </a:prstGeom>
              <a:noFill/>
            </p:spPr>
            <p:txBody>
              <a:bodyPr vert="horz" wrap="square" rtlCol="0">
                <a:spAutoFit/>
              </a:bodyPr>
              <a:lstStyle/>
              <a:p>
                <a:r>
                  <a:rPr lang="en-US" sz="4400" dirty="0">
                    <a:solidFill>
                      <a:srgbClr val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What is the center and radius of the circle whose equation </a:t>
                </a:r>
                <a:r>
                  <a:rPr lang="en-US" sz="4400" dirty="0" smtClean="0">
                    <a:solidFill>
                      <a:srgbClr val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is: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4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4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4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4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4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−16</m:t>
                      </m:r>
                      <m:r>
                        <a:rPr lang="en-US" sz="4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4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+6</m:t>
                      </m:r>
                      <m:r>
                        <a:rPr lang="en-US" sz="4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𝑦</m:t>
                      </m:r>
                      <m:r>
                        <a:rPr lang="en-US" sz="4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=20</m:t>
                      </m:r>
                    </m:oMath>
                  </m:oMathPara>
                </a14:m>
                <a:endParaRPr lang="en-US" sz="44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001737"/>
                <a:ext cx="15138400" cy="1446550"/>
              </a:xfrm>
              <a:prstGeom prst="rect">
                <a:avLst/>
              </a:prstGeom>
              <a:blipFill rotWithShape="0">
                <a:blip r:embed="rId3"/>
                <a:stretch>
                  <a:fillRect l="-1611" t="-84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/>
          <p:cNvGrpSpPr/>
          <p:nvPr/>
        </p:nvGrpSpPr>
        <p:grpSpPr>
          <a:xfrm>
            <a:off x="9765581" y="7785395"/>
            <a:ext cx="3936379" cy="1555285"/>
            <a:chOff x="7112000" y="6540500"/>
            <a:chExt cx="2863469" cy="1024128"/>
          </a:xfrm>
        </p:grpSpPr>
        <p:pic>
          <p:nvPicPr>
            <p:cNvPr id="6" name="Picture 5">
              <a:hlinkClick r:id="rId4" action="ppaction://hlinksldjump"/>
            </p:cNvPr>
            <p:cNvPicPr>
              <a:picLocks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12000" y="6540500"/>
              <a:ext cx="2863469" cy="1024128"/>
            </a:xfrm>
            <a:prstGeom prst="rect">
              <a:avLst/>
            </a:prstGeom>
            <a:solidFill>
              <a:scrgbClr r="0" g="0" b="0">
                <a:alpha val="0"/>
              </a:scrgbClr>
            </a:solidFill>
          </p:spPr>
        </p:pic>
        <p:sp>
          <p:nvSpPr>
            <p:cNvPr id="7" name="TextBox 6">
              <a:hlinkClick r:id="rId4" action="ppaction://hlinksldjump"/>
            </p:cNvPr>
            <p:cNvSpPr txBox="1"/>
            <p:nvPr/>
          </p:nvSpPr>
          <p:spPr>
            <a:xfrm>
              <a:off x="7366000" y="6845300"/>
              <a:ext cx="2565400" cy="391881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en-US" sz="3600" dirty="0">
                  <a:solidFill>
                    <a:schemeClr val="bg1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Jeopardy Board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1415570" y="7615015"/>
                <a:ext cx="3398238" cy="1725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44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Center: (8, -3)</a:t>
                </a:r>
              </a:p>
              <a:p>
                <a:endParaRPr lang="en-US" sz="2000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sz="44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Radius: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4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93</m:t>
                        </m:r>
                      </m:e>
                    </m:rad>
                  </m:oMath>
                </a14:m>
                <a:endParaRPr lang="en-US" sz="44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5570" y="7615015"/>
                <a:ext cx="3398238" cy="1725665"/>
              </a:xfrm>
              <a:prstGeom prst="rect">
                <a:avLst/>
              </a:prstGeom>
              <a:blipFill rotWithShape="0">
                <a:blip r:embed="rId6"/>
                <a:stretch>
                  <a:fillRect l="-9857" t="-9894" r="-9140" b="-190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1" name="Group 20"/>
          <p:cNvGrpSpPr/>
          <p:nvPr/>
        </p:nvGrpSpPr>
        <p:grpSpPr>
          <a:xfrm>
            <a:off x="466069" y="7573061"/>
            <a:ext cx="6211591" cy="1809571"/>
            <a:chOff x="3677054" y="9028097"/>
            <a:chExt cx="3472761" cy="1809571"/>
          </a:xfrm>
        </p:grpSpPr>
        <p:grpSp>
          <p:nvGrpSpPr>
            <p:cNvPr id="22" name="Group 21"/>
            <p:cNvGrpSpPr/>
            <p:nvPr/>
          </p:nvGrpSpPr>
          <p:grpSpPr>
            <a:xfrm>
              <a:off x="3677054" y="9028097"/>
              <a:ext cx="3472761" cy="1809571"/>
              <a:chOff x="273050" y="2788666"/>
              <a:chExt cx="4864101" cy="2654301"/>
            </a:xfrm>
          </p:grpSpPr>
          <p:sp>
            <p:nvSpPr>
              <p:cNvPr id="24" name="Freeform 23"/>
              <p:cNvSpPr/>
              <p:nvPr/>
            </p:nvSpPr>
            <p:spPr>
              <a:xfrm>
                <a:off x="323850" y="2839466"/>
                <a:ext cx="4813301" cy="2603501"/>
              </a:xfrm>
              <a:custGeom>
                <a:avLst/>
                <a:gdLst/>
                <a:ahLst/>
                <a:cxnLst/>
                <a:rect l="0" t="0" r="0" b="0"/>
                <a:pathLst>
                  <a:path w="4813301" h="2603501">
                    <a:moveTo>
                      <a:pt x="0" y="0"/>
                    </a:moveTo>
                    <a:lnTo>
                      <a:pt x="4813300" y="0"/>
                    </a:lnTo>
                    <a:lnTo>
                      <a:pt x="4813300" y="2603500"/>
                    </a:lnTo>
                    <a:lnTo>
                      <a:pt x="0" y="2603500"/>
                    </a:lnTo>
                    <a:close/>
                  </a:path>
                </a:pathLst>
              </a:custGeom>
              <a:solidFill>
                <a:srgbClr val="800080">
                  <a:alpha val="34902"/>
                </a:srgbClr>
              </a:solidFill>
              <a:ln w="12700" cap="flat" cmpd="sng" algn="ctr">
                <a:solidFill>
                  <a:srgbClr val="FFFFFF">
                    <a:alpha val="34902"/>
                  </a:srgbClr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25" name="Picture 24"/>
              <p:cNvPicPr>
                <a:picLocks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73050" y="2788666"/>
                <a:ext cx="4833112" cy="2625090"/>
              </a:xfrm>
              <a:prstGeom prst="rect">
                <a:avLst/>
              </a:prstGeom>
              <a:solidFill>
                <a:scrgbClr r="0" g="0" b="0">
                  <a:alpha val="0"/>
                </a:scrgbClr>
              </a:solidFill>
            </p:spPr>
          </p:pic>
        </p:grpSp>
        <p:sp>
          <p:nvSpPr>
            <p:cNvPr id="23" name="TextBox 22">
              <a:hlinkClick r:id="rId4" action="ppaction://hlinksldjump"/>
            </p:cNvPr>
            <p:cNvSpPr txBox="1"/>
            <p:nvPr/>
          </p:nvSpPr>
          <p:spPr>
            <a:xfrm>
              <a:off x="4930505" y="9574414"/>
              <a:ext cx="1147095" cy="646331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r>
                <a:rPr lang="en-US" sz="3600" dirty="0" smtClean="0">
                  <a:solidFill>
                    <a:schemeClr val="bg1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Answer</a:t>
              </a:r>
              <a:endParaRPr lang="en-US" sz="3600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41298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734806" y="8280090"/>
            <a:ext cx="3914287" cy="1622193"/>
            <a:chOff x="7137400" y="6540500"/>
            <a:chExt cx="2863469" cy="1024128"/>
          </a:xfrm>
        </p:grpSpPr>
        <p:pic>
          <p:nvPicPr>
            <p:cNvPr id="5" name="Picture 4">
              <a:hlinkClick r:id="rId3" action="ppaction://hlinksldjump"/>
            </p:cNvPr>
            <p:cNvPicPr>
              <a:picLocks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37400" y="6540500"/>
              <a:ext cx="2863469" cy="1024128"/>
            </a:xfrm>
            <a:prstGeom prst="rect">
              <a:avLst/>
            </a:prstGeom>
            <a:solidFill>
              <a:scrgbClr r="0" g="0" b="0">
                <a:alpha val="0"/>
              </a:scrgbClr>
            </a:solidFill>
          </p:spPr>
        </p:pic>
        <p:sp>
          <p:nvSpPr>
            <p:cNvPr id="6" name="TextBox 5">
              <a:hlinkClick r:id="rId3" action="ppaction://hlinksldjump"/>
            </p:cNvPr>
            <p:cNvSpPr txBox="1"/>
            <p:nvPr/>
          </p:nvSpPr>
          <p:spPr>
            <a:xfrm>
              <a:off x="7391400" y="6845300"/>
              <a:ext cx="2565400" cy="444730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en-US" sz="3600" dirty="0">
                  <a:solidFill>
                    <a:schemeClr val="bg1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Jeopardy Board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657916" y="3597839"/>
                <a:ext cx="13886880" cy="2671885"/>
              </a:xfrm>
              <a:prstGeom prst="rect">
                <a:avLst/>
              </a:prstGeom>
              <a:noFill/>
            </p:spPr>
            <p:txBody>
              <a:bodyPr vert="horz" wrap="square" rtlCol="0">
                <a:spAutoFit/>
              </a:bodyPr>
              <a:lstStyle/>
              <a:p>
                <a:r>
                  <a:rPr lang="en-US" sz="5400" dirty="0" smtClean="0">
                    <a:solidFill>
                      <a:srgbClr val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Prove or Disprove that the point </a:t>
                </a:r>
                <a14:m>
                  <m:oMath xmlns:m="http://schemas.openxmlformats.org/officeDocument/2006/math">
                    <m:r>
                      <a:rPr lang="en-US" sz="5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(2, </m:t>
                    </m:r>
                    <m:rad>
                      <m:radPr>
                        <m:degHide m:val="on"/>
                        <m:ctrlPr>
                          <a:rPr lang="en-US" sz="5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5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</m:e>
                    </m:rad>
                    <m:r>
                      <a:rPr lang="en-US" sz="5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)</m:t>
                    </m:r>
                  </m:oMath>
                </a14:m>
                <a:r>
                  <a:rPr lang="en-US" sz="5400" dirty="0" smtClean="0">
                    <a:solidFill>
                      <a:srgbClr val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5400" dirty="0">
                    <a:solidFill>
                      <a:srgbClr val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is on the circle centered at the origin and contains the point (0, -3).</a:t>
                </a: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916" y="3597839"/>
                <a:ext cx="13886880" cy="2671885"/>
              </a:xfrm>
              <a:prstGeom prst="rect">
                <a:avLst/>
              </a:prstGeom>
              <a:blipFill rotWithShape="0">
                <a:blip r:embed="rId5"/>
                <a:stretch>
                  <a:fillRect l="-2371" t="-2968" r="-88" b="-130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1419556" y="8737243"/>
            <a:ext cx="6181800" cy="707886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sz="4000" dirty="0" smtClean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Yes, </a:t>
            </a:r>
            <a:r>
              <a:rPr lang="en-US" sz="4000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it does lie on the </a:t>
            </a:r>
            <a:r>
              <a:rPr lang="en-US" sz="4000" dirty="0" smtClean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circle.</a:t>
            </a:r>
            <a:endParaRPr lang="en-US" sz="4000" dirty="0">
              <a:solidFill>
                <a:srgbClr val="00000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5116791" y="823253"/>
            <a:ext cx="4969130" cy="1291646"/>
            <a:chOff x="5171968" y="1675549"/>
            <a:chExt cx="4969130" cy="1291646"/>
          </a:xfrm>
        </p:grpSpPr>
        <p:sp>
          <p:nvSpPr>
            <p:cNvPr id="2" name="Freeform 1"/>
            <p:cNvSpPr/>
            <p:nvPr/>
          </p:nvSpPr>
          <p:spPr>
            <a:xfrm>
              <a:off x="5171968" y="1677966"/>
              <a:ext cx="4969130" cy="1289229"/>
            </a:xfrm>
            <a:custGeom>
              <a:avLst/>
              <a:gdLst/>
              <a:ahLst/>
              <a:cxnLst/>
              <a:rect l="0" t="0" r="0" b="0"/>
              <a:pathLst>
                <a:path w="4969130" h="1258825">
                  <a:moveTo>
                    <a:pt x="0" y="0"/>
                  </a:moveTo>
                  <a:lnTo>
                    <a:pt x="4969129" y="0"/>
                  </a:lnTo>
                  <a:lnTo>
                    <a:pt x="4969129" y="1258824"/>
                  </a:lnTo>
                  <a:lnTo>
                    <a:pt x="0" y="1258824"/>
                  </a:lnTo>
                  <a:close/>
                </a:path>
              </a:pathLst>
            </a:custGeom>
            <a:solidFill>
              <a:srgbClr val="FFD700"/>
            </a:solidFill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570600" y="1675549"/>
              <a:ext cx="4171866" cy="1200330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pPr algn="ctr"/>
              <a:r>
                <a:rPr lang="en-US" sz="3600" dirty="0">
                  <a:solidFill>
                    <a:srgbClr val="0000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Equation of Circles  </a:t>
              </a:r>
              <a:r>
                <a:rPr lang="en-US" sz="3600" dirty="0" smtClean="0">
                  <a:solidFill>
                    <a:srgbClr val="0000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500 </a:t>
              </a:r>
              <a:endParaRPr lang="en-US" sz="3600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1419886" y="8210320"/>
            <a:ext cx="6211591" cy="1809571"/>
            <a:chOff x="3677054" y="9028097"/>
            <a:chExt cx="3472761" cy="1809571"/>
          </a:xfrm>
        </p:grpSpPr>
        <p:grpSp>
          <p:nvGrpSpPr>
            <p:cNvPr id="21" name="Group 20"/>
            <p:cNvGrpSpPr/>
            <p:nvPr/>
          </p:nvGrpSpPr>
          <p:grpSpPr>
            <a:xfrm>
              <a:off x="3677054" y="9028097"/>
              <a:ext cx="3472761" cy="1809571"/>
              <a:chOff x="273050" y="2788666"/>
              <a:chExt cx="4864101" cy="2654301"/>
            </a:xfrm>
          </p:grpSpPr>
          <p:sp>
            <p:nvSpPr>
              <p:cNvPr id="23" name="Freeform 22"/>
              <p:cNvSpPr/>
              <p:nvPr/>
            </p:nvSpPr>
            <p:spPr>
              <a:xfrm>
                <a:off x="323850" y="2839466"/>
                <a:ext cx="4813301" cy="2603501"/>
              </a:xfrm>
              <a:custGeom>
                <a:avLst/>
                <a:gdLst/>
                <a:ahLst/>
                <a:cxnLst/>
                <a:rect l="0" t="0" r="0" b="0"/>
                <a:pathLst>
                  <a:path w="4813301" h="2603501">
                    <a:moveTo>
                      <a:pt x="0" y="0"/>
                    </a:moveTo>
                    <a:lnTo>
                      <a:pt x="4813300" y="0"/>
                    </a:lnTo>
                    <a:lnTo>
                      <a:pt x="4813300" y="2603500"/>
                    </a:lnTo>
                    <a:lnTo>
                      <a:pt x="0" y="2603500"/>
                    </a:lnTo>
                    <a:close/>
                  </a:path>
                </a:pathLst>
              </a:custGeom>
              <a:solidFill>
                <a:srgbClr val="800080">
                  <a:alpha val="34902"/>
                </a:srgbClr>
              </a:solidFill>
              <a:ln w="12700" cap="flat" cmpd="sng" algn="ctr">
                <a:solidFill>
                  <a:srgbClr val="FFFFFF">
                    <a:alpha val="34902"/>
                  </a:srgbClr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24" name="Picture 23"/>
              <p:cNvPicPr>
                <a:picLocks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73050" y="2788666"/>
                <a:ext cx="4833112" cy="2625090"/>
              </a:xfrm>
              <a:prstGeom prst="rect">
                <a:avLst/>
              </a:prstGeom>
              <a:solidFill>
                <a:scrgbClr r="0" g="0" b="0">
                  <a:alpha val="0"/>
                </a:scrgbClr>
              </a:solidFill>
            </p:spPr>
          </p:pic>
        </p:grpSp>
        <p:sp>
          <p:nvSpPr>
            <p:cNvPr id="22" name="TextBox 21">
              <a:hlinkClick r:id="rId3" action="ppaction://hlinksldjump"/>
            </p:cNvPr>
            <p:cNvSpPr txBox="1"/>
            <p:nvPr/>
          </p:nvSpPr>
          <p:spPr>
            <a:xfrm>
              <a:off x="4930505" y="9574414"/>
              <a:ext cx="1147095" cy="646331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r>
                <a:rPr lang="en-US" sz="3600" dirty="0" smtClean="0">
                  <a:solidFill>
                    <a:schemeClr val="bg1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Answer</a:t>
              </a:r>
              <a:endParaRPr lang="en-US" sz="3600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7108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774712" y="6830251"/>
                <a:ext cx="3278796" cy="1897571"/>
              </a:xfrm>
              <a:prstGeom prst="rect">
                <a:avLst/>
              </a:prstGeom>
              <a:noFill/>
            </p:spPr>
            <p:txBody>
              <a:bodyPr vert="horz"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0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∡</m:t>
                      </m:r>
                      <m:r>
                        <a:rPr lang="en-US" sz="40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𝐴𝐷𝐵</m:t>
                      </m:r>
                      <m:r>
                        <a:rPr lang="en-US" sz="4000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=38</m:t>
                      </m:r>
                      <m:r>
                        <a:rPr lang="en-US" sz="40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lang="en-US" sz="3600" dirty="0" smtClean="0">
                  <a:solidFill>
                    <a:srgbClr val="0000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lang="en-US" sz="3600" dirty="0">
                  <a:solidFill>
                    <a:srgbClr val="0000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𝐷𝐶</m:t>
                          </m:r>
                        </m:e>
                      </m:acc>
                      <m:r>
                        <a:rPr lang="en-US" sz="4000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=90</m:t>
                      </m:r>
                      <m:r>
                        <a:rPr lang="en-US" sz="40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lang="en-US" sz="3600" dirty="0">
                  <a:solidFill>
                    <a:srgbClr val="0000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4712" y="6830251"/>
                <a:ext cx="3278796" cy="1897571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/>
          <p:cNvGrpSpPr/>
          <p:nvPr/>
        </p:nvGrpSpPr>
        <p:grpSpPr>
          <a:xfrm>
            <a:off x="8830529" y="7168626"/>
            <a:ext cx="4533252" cy="1978102"/>
            <a:chOff x="7010400" y="6273800"/>
            <a:chExt cx="3014865" cy="1024128"/>
          </a:xfrm>
        </p:grpSpPr>
        <p:pic>
          <p:nvPicPr>
            <p:cNvPr id="4" name="Picture 3">
              <a:hlinkClick r:id="rId4" action="ppaction://hlinksldjump"/>
            </p:cNvPr>
            <p:cNvPicPr>
              <a:picLocks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10400" y="6273800"/>
              <a:ext cx="2863469" cy="1024128"/>
            </a:xfrm>
            <a:prstGeom prst="rect">
              <a:avLst/>
            </a:prstGeom>
            <a:solidFill>
              <a:scrgbClr r="0" g="0" b="0">
                <a:alpha val="0"/>
              </a:scrgbClr>
            </a:solidFill>
          </p:spPr>
        </p:pic>
        <p:sp>
          <p:nvSpPr>
            <p:cNvPr id="5" name="TextBox 4">
              <a:hlinkClick r:id="rId4" action="ppaction://hlinksldjump"/>
            </p:cNvPr>
            <p:cNvSpPr txBox="1"/>
            <p:nvPr/>
          </p:nvSpPr>
          <p:spPr>
            <a:xfrm>
              <a:off x="7459865" y="6618550"/>
              <a:ext cx="2565400" cy="334627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en-US" sz="3600" dirty="0">
                  <a:solidFill>
                    <a:schemeClr val="bg1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Jeopardy Board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5053508" y="408745"/>
            <a:ext cx="4997913" cy="1263388"/>
            <a:chOff x="2476500" y="63500"/>
            <a:chExt cx="4997913" cy="1218800"/>
          </a:xfrm>
        </p:grpSpPr>
        <p:sp>
          <p:nvSpPr>
            <p:cNvPr id="13" name="Freeform 12"/>
            <p:cNvSpPr/>
            <p:nvPr/>
          </p:nvSpPr>
          <p:spPr>
            <a:xfrm>
              <a:off x="2476500" y="63500"/>
              <a:ext cx="4864101" cy="1216653"/>
            </a:xfrm>
            <a:custGeom>
              <a:avLst/>
              <a:gdLst/>
              <a:ahLst/>
              <a:cxnLst/>
              <a:rect l="0" t="0" r="0" b="0"/>
              <a:pathLst>
                <a:path w="4864101" h="1216653">
                  <a:moveTo>
                    <a:pt x="0" y="0"/>
                  </a:moveTo>
                  <a:lnTo>
                    <a:pt x="4864100" y="0"/>
                  </a:lnTo>
                  <a:lnTo>
                    <a:pt x="4864100" y="1216652"/>
                  </a:lnTo>
                  <a:lnTo>
                    <a:pt x="0" y="1216652"/>
                  </a:lnTo>
                  <a:close/>
                </a:path>
              </a:pathLst>
            </a:custGeom>
            <a:solidFill>
              <a:srgbClr val="FFD700"/>
            </a:solidFill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610312" y="124333"/>
              <a:ext cx="4864101" cy="1157967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pPr algn="ctr"/>
              <a:r>
                <a:rPr lang="en-US" sz="3600" dirty="0">
                  <a:solidFill>
                    <a:srgbClr val="0000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Circumscribed Circle   200 </a:t>
              </a:r>
            </a:p>
          </p:txBody>
        </p:sp>
      </p:grpSp>
      <p:pic>
        <p:nvPicPr>
          <p:cNvPr id="16" name="Picture 15"/>
          <p:cNvPicPr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4537" y="2143599"/>
            <a:ext cx="4386144" cy="424087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857893" y="2143599"/>
                <a:ext cx="6554960" cy="2332433"/>
              </a:xfrm>
              <a:prstGeom prst="rect">
                <a:avLst/>
              </a:prstGeom>
              <a:noFill/>
            </p:spPr>
            <p:txBody>
              <a:bodyPr vert="horz" wrap="square" rtlCol="0">
                <a:spAutoFit/>
              </a:bodyPr>
              <a:lstStyle/>
              <a:p>
                <a:r>
                  <a:rPr lang="en-US" sz="4800" dirty="0" smtClean="0">
                    <a:solidFill>
                      <a:srgbClr val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What is the 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  <m:r>
                      <a:rPr lang="en-US" sz="48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∡</m:t>
                    </m:r>
                    <m:r>
                      <a:rPr lang="en-US" sz="4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𝐴𝐷𝐵</m:t>
                    </m:r>
                  </m:oMath>
                </a14:m>
                <a:r>
                  <a:rPr lang="en-US" sz="4800" dirty="0" smtClean="0">
                    <a:solidFill>
                      <a:srgbClr val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?</a:t>
                </a:r>
              </a:p>
              <a:p>
                <a:endParaRPr lang="en-US" sz="4800" dirty="0" smtClean="0">
                  <a:solidFill>
                    <a:srgbClr val="0000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sz="4800" dirty="0">
                    <a:solidFill>
                      <a:srgbClr val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What is </a:t>
                </a:r>
                <a:r>
                  <a:rPr lang="en-US" sz="4800" dirty="0" smtClean="0">
                    <a:solidFill>
                      <a:srgbClr val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the 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  <m:acc>
                      <m:accPr>
                        <m:chr m:val="̂"/>
                        <m:ctrlPr>
                          <a:rPr lang="en-US" sz="4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𝐷𝐶</m:t>
                        </m:r>
                      </m:e>
                    </m:acc>
                  </m:oMath>
                </a14:m>
                <a:r>
                  <a:rPr lang="en-US" sz="4800" dirty="0" smtClean="0">
                    <a:solidFill>
                      <a:srgbClr val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?</a:t>
                </a:r>
                <a:endParaRPr lang="en-US" sz="4800" dirty="0">
                  <a:solidFill>
                    <a:srgbClr val="0000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7893" y="2143599"/>
                <a:ext cx="6554960" cy="2332433"/>
              </a:xfrm>
              <a:prstGeom prst="rect">
                <a:avLst/>
              </a:prstGeom>
              <a:blipFill rotWithShape="0">
                <a:blip r:embed="rId7"/>
                <a:stretch>
                  <a:fillRect l="-4279" t="-6021" b="-130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9" name="Group 18"/>
          <p:cNvGrpSpPr/>
          <p:nvPr/>
        </p:nvGrpSpPr>
        <p:grpSpPr>
          <a:xfrm>
            <a:off x="1547068" y="6849195"/>
            <a:ext cx="3472761" cy="1809571"/>
            <a:chOff x="3677054" y="9028097"/>
            <a:chExt cx="3472761" cy="1809571"/>
          </a:xfrm>
        </p:grpSpPr>
        <p:grpSp>
          <p:nvGrpSpPr>
            <p:cNvPr id="20" name="Group 19"/>
            <p:cNvGrpSpPr/>
            <p:nvPr/>
          </p:nvGrpSpPr>
          <p:grpSpPr>
            <a:xfrm>
              <a:off x="3677054" y="9028097"/>
              <a:ext cx="3472761" cy="1809571"/>
              <a:chOff x="273050" y="2788666"/>
              <a:chExt cx="4864101" cy="2654301"/>
            </a:xfrm>
          </p:grpSpPr>
          <p:sp>
            <p:nvSpPr>
              <p:cNvPr id="22" name="Freeform 21"/>
              <p:cNvSpPr/>
              <p:nvPr/>
            </p:nvSpPr>
            <p:spPr>
              <a:xfrm>
                <a:off x="323850" y="2839466"/>
                <a:ext cx="4813301" cy="2603501"/>
              </a:xfrm>
              <a:custGeom>
                <a:avLst/>
                <a:gdLst/>
                <a:ahLst/>
                <a:cxnLst/>
                <a:rect l="0" t="0" r="0" b="0"/>
                <a:pathLst>
                  <a:path w="4813301" h="2603501">
                    <a:moveTo>
                      <a:pt x="0" y="0"/>
                    </a:moveTo>
                    <a:lnTo>
                      <a:pt x="4813300" y="0"/>
                    </a:lnTo>
                    <a:lnTo>
                      <a:pt x="4813300" y="2603500"/>
                    </a:lnTo>
                    <a:lnTo>
                      <a:pt x="0" y="2603500"/>
                    </a:lnTo>
                    <a:close/>
                  </a:path>
                </a:pathLst>
              </a:custGeom>
              <a:solidFill>
                <a:srgbClr val="800080">
                  <a:alpha val="34902"/>
                </a:srgbClr>
              </a:solidFill>
              <a:ln w="12700" cap="flat" cmpd="sng" algn="ctr">
                <a:solidFill>
                  <a:srgbClr val="FFFFFF">
                    <a:alpha val="34902"/>
                  </a:srgbClr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23" name="Picture 22"/>
              <p:cNvPicPr>
                <a:picLocks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73050" y="2788666"/>
                <a:ext cx="4833112" cy="2625090"/>
              </a:xfrm>
              <a:prstGeom prst="rect">
                <a:avLst/>
              </a:prstGeom>
              <a:solidFill>
                <a:scrgbClr r="0" g="0" b="0">
                  <a:alpha val="0"/>
                </a:scrgbClr>
              </a:solidFill>
            </p:spPr>
          </p:pic>
        </p:grpSp>
        <p:sp>
          <p:nvSpPr>
            <p:cNvPr id="21" name="TextBox 20">
              <a:hlinkClick r:id="rId4" action="ppaction://hlinksldjump"/>
            </p:cNvPr>
            <p:cNvSpPr txBox="1"/>
            <p:nvPr/>
          </p:nvSpPr>
          <p:spPr>
            <a:xfrm>
              <a:off x="4506465" y="9599759"/>
              <a:ext cx="2260924" cy="646331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r>
                <a:rPr lang="en-US" sz="3600" dirty="0" smtClean="0">
                  <a:solidFill>
                    <a:schemeClr val="bg1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Answer</a:t>
              </a:r>
              <a:endParaRPr lang="en-US" sz="3600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10604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706734" y="8333213"/>
                <a:ext cx="2943274" cy="646331"/>
              </a:xfrm>
              <a:prstGeom prst="rect">
                <a:avLst/>
              </a:prstGeom>
              <a:noFill/>
            </p:spPr>
            <p:txBody>
              <a:bodyPr vert="horz"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∡</m:t>
                      </m:r>
                      <m:r>
                        <a:rPr lang="en-US" sz="36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𝐷𝐵𝐸</m:t>
                      </m:r>
                      <m:r>
                        <a:rPr lang="en-US" sz="36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=79°</m:t>
                      </m:r>
                    </m:oMath>
                  </m:oMathPara>
                </a14:m>
                <a:endParaRPr lang="en-US" sz="3600" dirty="0">
                  <a:solidFill>
                    <a:srgbClr val="0000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6734" y="8333213"/>
                <a:ext cx="2943274" cy="646331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/>
          <p:cNvGrpSpPr/>
          <p:nvPr/>
        </p:nvGrpSpPr>
        <p:grpSpPr>
          <a:xfrm>
            <a:off x="8521392" y="7681688"/>
            <a:ext cx="4391720" cy="2067622"/>
            <a:chOff x="7035800" y="6362700"/>
            <a:chExt cx="2863469" cy="1024128"/>
          </a:xfrm>
        </p:grpSpPr>
        <p:pic>
          <p:nvPicPr>
            <p:cNvPr id="3" name="Picture 2">
              <a:hlinkClick r:id="rId4" action="ppaction://hlinksldjump"/>
            </p:cNvPr>
            <p:cNvPicPr>
              <a:picLocks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35800" y="6362700"/>
              <a:ext cx="2863469" cy="1024128"/>
            </a:xfrm>
            <a:prstGeom prst="rect">
              <a:avLst/>
            </a:prstGeom>
            <a:solidFill>
              <a:scrgbClr r="0" g="0" b="0">
                <a:alpha val="0"/>
              </a:scrgbClr>
            </a:solidFill>
          </p:spPr>
        </p:pic>
        <p:sp>
          <p:nvSpPr>
            <p:cNvPr id="4" name="TextBox 3">
              <a:hlinkClick r:id="rId4" action="ppaction://hlinksldjump"/>
            </p:cNvPr>
            <p:cNvSpPr txBox="1"/>
            <p:nvPr/>
          </p:nvSpPr>
          <p:spPr>
            <a:xfrm>
              <a:off x="7289800" y="6667500"/>
              <a:ext cx="2565400" cy="350628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en-US" sz="4000" dirty="0">
                  <a:solidFill>
                    <a:schemeClr val="bg1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Jeopardy Board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4650008" y="378813"/>
            <a:ext cx="4874994" cy="1263388"/>
            <a:chOff x="2260600" y="127000"/>
            <a:chExt cx="4874994" cy="1218800"/>
          </a:xfrm>
        </p:grpSpPr>
        <p:sp>
          <p:nvSpPr>
            <p:cNvPr id="12" name="Freeform 11"/>
            <p:cNvSpPr/>
            <p:nvPr/>
          </p:nvSpPr>
          <p:spPr>
            <a:xfrm>
              <a:off x="2260600" y="127000"/>
              <a:ext cx="4874994" cy="1216653"/>
            </a:xfrm>
            <a:custGeom>
              <a:avLst/>
              <a:gdLst/>
              <a:ahLst/>
              <a:cxnLst/>
              <a:rect l="0" t="0" r="0" b="0"/>
              <a:pathLst>
                <a:path w="4874994" h="1216653">
                  <a:moveTo>
                    <a:pt x="0" y="0"/>
                  </a:moveTo>
                  <a:lnTo>
                    <a:pt x="4874993" y="0"/>
                  </a:lnTo>
                  <a:lnTo>
                    <a:pt x="4874993" y="1216652"/>
                  </a:lnTo>
                  <a:lnTo>
                    <a:pt x="0" y="1216652"/>
                  </a:lnTo>
                  <a:close/>
                </a:path>
              </a:pathLst>
            </a:custGeom>
            <a:solidFill>
              <a:srgbClr val="FFD700"/>
            </a:solidFill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440850" y="187833"/>
              <a:ext cx="4465744" cy="1157967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pPr algn="ctr"/>
              <a:r>
                <a:rPr lang="en-US" sz="3600" dirty="0">
                  <a:solidFill>
                    <a:srgbClr val="0000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Circumscribed </a:t>
              </a:r>
              <a:r>
                <a:rPr lang="en-US" sz="3600" dirty="0" smtClean="0">
                  <a:solidFill>
                    <a:srgbClr val="0000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Circle </a:t>
              </a:r>
              <a:r>
                <a:rPr lang="en-US" sz="3600" dirty="0">
                  <a:solidFill>
                    <a:srgbClr val="0000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300 </a:t>
              </a:r>
            </a:p>
          </p:txBody>
        </p:sp>
      </p:grpSp>
      <p:pic>
        <p:nvPicPr>
          <p:cNvPr id="15" name="Picture 14"/>
          <p:cNvPicPr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3170" y="1825339"/>
            <a:ext cx="5857573" cy="542295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802888" y="4263667"/>
                <a:ext cx="5910786" cy="830997"/>
              </a:xfrm>
              <a:prstGeom prst="rect">
                <a:avLst/>
              </a:prstGeom>
              <a:noFill/>
            </p:spPr>
            <p:txBody>
              <a:bodyPr vert="horz" wrap="square" rtlCol="0">
                <a:spAutoFit/>
              </a:bodyPr>
              <a:lstStyle/>
              <a:p>
                <a:r>
                  <a:rPr lang="en-US" sz="4800" dirty="0" smtClean="0">
                    <a:solidFill>
                      <a:srgbClr val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What is the 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  <m:r>
                      <a:rPr lang="en-US" sz="4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∡</m:t>
                    </m:r>
                    <m:r>
                      <a:rPr lang="en-US" sz="4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𝐷𝐵𝐸</m:t>
                    </m:r>
                  </m:oMath>
                </a14:m>
                <a:r>
                  <a:rPr lang="en-US" sz="4800" dirty="0" smtClean="0">
                    <a:solidFill>
                      <a:srgbClr val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?</a:t>
                </a:r>
                <a:endParaRPr lang="en-US" sz="4800" dirty="0">
                  <a:solidFill>
                    <a:srgbClr val="0000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2888" y="4263667"/>
                <a:ext cx="5910786" cy="830997"/>
              </a:xfrm>
              <a:prstGeom prst="rect">
                <a:avLst/>
              </a:prstGeom>
              <a:blipFill rotWithShape="0">
                <a:blip r:embed="rId7"/>
                <a:stretch>
                  <a:fillRect l="-4747" t="-16788" r="-413" b="-372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" name="Group 16"/>
          <p:cNvGrpSpPr/>
          <p:nvPr/>
        </p:nvGrpSpPr>
        <p:grpSpPr>
          <a:xfrm>
            <a:off x="1441990" y="7746209"/>
            <a:ext cx="3472761" cy="1809571"/>
            <a:chOff x="3677054" y="9028097"/>
            <a:chExt cx="3472761" cy="1809571"/>
          </a:xfrm>
        </p:grpSpPr>
        <p:grpSp>
          <p:nvGrpSpPr>
            <p:cNvPr id="18" name="Group 17"/>
            <p:cNvGrpSpPr/>
            <p:nvPr/>
          </p:nvGrpSpPr>
          <p:grpSpPr>
            <a:xfrm>
              <a:off x="3677054" y="9028097"/>
              <a:ext cx="3472761" cy="1809571"/>
              <a:chOff x="273050" y="2788666"/>
              <a:chExt cx="4864101" cy="2654301"/>
            </a:xfrm>
          </p:grpSpPr>
          <p:sp>
            <p:nvSpPr>
              <p:cNvPr id="20" name="Freeform 19"/>
              <p:cNvSpPr/>
              <p:nvPr/>
            </p:nvSpPr>
            <p:spPr>
              <a:xfrm>
                <a:off x="323850" y="2839466"/>
                <a:ext cx="4813301" cy="2603501"/>
              </a:xfrm>
              <a:custGeom>
                <a:avLst/>
                <a:gdLst/>
                <a:ahLst/>
                <a:cxnLst/>
                <a:rect l="0" t="0" r="0" b="0"/>
                <a:pathLst>
                  <a:path w="4813301" h="2603501">
                    <a:moveTo>
                      <a:pt x="0" y="0"/>
                    </a:moveTo>
                    <a:lnTo>
                      <a:pt x="4813300" y="0"/>
                    </a:lnTo>
                    <a:lnTo>
                      <a:pt x="4813300" y="2603500"/>
                    </a:lnTo>
                    <a:lnTo>
                      <a:pt x="0" y="2603500"/>
                    </a:lnTo>
                    <a:close/>
                  </a:path>
                </a:pathLst>
              </a:custGeom>
              <a:solidFill>
                <a:srgbClr val="800080">
                  <a:alpha val="34902"/>
                </a:srgbClr>
              </a:solidFill>
              <a:ln w="12700" cap="flat" cmpd="sng" algn="ctr">
                <a:solidFill>
                  <a:srgbClr val="FFFFFF">
                    <a:alpha val="34902"/>
                  </a:srgbClr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21" name="Picture 20"/>
              <p:cNvPicPr>
                <a:picLocks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73050" y="2788666"/>
                <a:ext cx="4833112" cy="2625090"/>
              </a:xfrm>
              <a:prstGeom prst="rect">
                <a:avLst/>
              </a:prstGeom>
              <a:solidFill>
                <a:scrgbClr r="0" g="0" b="0">
                  <a:alpha val="0"/>
                </a:scrgbClr>
              </a:solidFill>
            </p:spPr>
          </p:pic>
        </p:grpSp>
        <p:sp>
          <p:nvSpPr>
            <p:cNvPr id="19" name="TextBox 18">
              <a:hlinkClick r:id="rId4" action="ppaction://hlinksldjump"/>
            </p:cNvPr>
            <p:cNvSpPr txBox="1"/>
            <p:nvPr/>
          </p:nvSpPr>
          <p:spPr>
            <a:xfrm>
              <a:off x="4506465" y="9599759"/>
              <a:ext cx="2260924" cy="646331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r>
                <a:rPr lang="en-US" sz="3600" dirty="0" smtClean="0">
                  <a:solidFill>
                    <a:schemeClr val="bg1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Answer</a:t>
              </a:r>
              <a:endParaRPr lang="en-US" sz="3600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3681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09472" y="8630627"/>
            <a:ext cx="1615031" cy="707886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sz="4000" i="1" dirty="0" smtClean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x</a:t>
            </a:r>
            <a:r>
              <a:rPr lang="en-US" sz="4000" dirty="0" smtClean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= 4</a:t>
            </a:r>
            <a:endParaRPr lang="en-US" sz="4000" dirty="0">
              <a:solidFill>
                <a:srgbClr val="00000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4787901" y="421106"/>
            <a:ext cx="4800601" cy="1295274"/>
            <a:chOff x="2298700" y="76200"/>
            <a:chExt cx="4800601" cy="1295274"/>
          </a:xfrm>
        </p:grpSpPr>
        <p:sp>
          <p:nvSpPr>
            <p:cNvPr id="3" name="Freeform 2"/>
            <p:cNvSpPr/>
            <p:nvPr/>
          </p:nvSpPr>
          <p:spPr>
            <a:xfrm>
              <a:off x="2298700" y="76200"/>
              <a:ext cx="4800601" cy="1295274"/>
            </a:xfrm>
            <a:custGeom>
              <a:avLst/>
              <a:gdLst/>
              <a:ahLst/>
              <a:cxnLst/>
              <a:rect l="0" t="0" r="0" b="0"/>
              <a:pathLst>
                <a:path w="4800601" h="1295274">
                  <a:moveTo>
                    <a:pt x="0" y="0"/>
                  </a:moveTo>
                  <a:lnTo>
                    <a:pt x="4800600" y="0"/>
                  </a:lnTo>
                  <a:lnTo>
                    <a:pt x="4800600" y="1295273"/>
                  </a:lnTo>
                  <a:lnTo>
                    <a:pt x="0" y="1295273"/>
                  </a:lnTo>
                  <a:close/>
                </a:path>
              </a:pathLst>
            </a:custGeom>
            <a:solidFill>
              <a:srgbClr val="FFD700"/>
            </a:solidFill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2475230" y="140964"/>
              <a:ext cx="4399534" cy="1200329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pPr algn="ctr"/>
              <a:r>
                <a:rPr lang="en-US" sz="3600" dirty="0">
                  <a:solidFill>
                    <a:srgbClr val="0000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Circumscribed Circle  400 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8897126" y="8109973"/>
            <a:ext cx="4041386" cy="1749193"/>
            <a:chOff x="7073900" y="6413500"/>
            <a:chExt cx="2863469" cy="1024128"/>
          </a:xfrm>
        </p:grpSpPr>
        <p:pic>
          <p:nvPicPr>
            <p:cNvPr id="6" name="Picture 5">
              <a:hlinkClick r:id="rId3" action="ppaction://hlinksldjump"/>
            </p:cNvPr>
            <p:cNvPicPr>
              <a:picLocks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73900" y="6413500"/>
              <a:ext cx="2863469" cy="1024128"/>
            </a:xfrm>
            <a:prstGeom prst="rect">
              <a:avLst/>
            </a:prstGeom>
            <a:solidFill>
              <a:scrgbClr r="0" g="0" b="0">
                <a:alpha val="0"/>
              </a:scrgbClr>
            </a:solidFill>
          </p:spPr>
        </p:pic>
        <p:sp>
          <p:nvSpPr>
            <p:cNvPr id="7" name="TextBox 6">
              <a:hlinkClick r:id="rId3" action="ppaction://hlinksldjump"/>
            </p:cNvPr>
            <p:cNvSpPr txBox="1"/>
            <p:nvPr/>
          </p:nvSpPr>
          <p:spPr>
            <a:xfrm>
              <a:off x="7327900" y="6718300"/>
              <a:ext cx="2565400" cy="378418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en-US" sz="3600" dirty="0" smtClean="0">
                  <a:solidFill>
                    <a:schemeClr val="bg1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Jeopardy Board</a:t>
              </a:r>
              <a:endParaRPr lang="en-US" sz="3600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</p:grpSp>
      <p:pic>
        <p:nvPicPr>
          <p:cNvPr id="15" name="Picture 14"/>
          <p:cNvPicPr>
            <a:picLocks/>
          </p:cNvPicPr>
          <p:nvPr/>
        </p:nvPicPr>
        <p:blipFill>
          <a:blip r:embed="rId5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3179" y="1943042"/>
            <a:ext cx="6104401" cy="567088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16" name="TextBox 15"/>
          <p:cNvSpPr txBox="1"/>
          <p:nvPr/>
        </p:nvSpPr>
        <p:spPr>
          <a:xfrm>
            <a:off x="825190" y="4009046"/>
            <a:ext cx="6078457" cy="769441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sz="4400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What is the length of </a:t>
            </a:r>
            <a:r>
              <a:rPr lang="en-US" sz="4400" i="1" dirty="0" smtClean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x </a:t>
            </a:r>
            <a:r>
              <a:rPr lang="en-US" sz="4400" dirty="0" smtClean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?</a:t>
            </a:r>
            <a:endParaRPr lang="en-US" sz="4400" dirty="0">
              <a:solidFill>
                <a:srgbClr val="00000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1781602" y="8109973"/>
            <a:ext cx="3472761" cy="1809571"/>
            <a:chOff x="3677054" y="9028097"/>
            <a:chExt cx="3472761" cy="1809571"/>
          </a:xfrm>
        </p:grpSpPr>
        <p:grpSp>
          <p:nvGrpSpPr>
            <p:cNvPr id="18" name="Group 17"/>
            <p:cNvGrpSpPr/>
            <p:nvPr/>
          </p:nvGrpSpPr>
          <p:grpSpPr>
            <a:xfrm>
              <a:off x="3677054" y="9028097"/>
              <a:ext cx="3472761" cy="1809571"/>
              <a:chOff x="273050" y="2788666"/>
              <a:chExt cx="4864101" cy="2654301"/>
            </a:xfrm>
          </p:grpSpPr>
          <p:sp>
            <p:nvSpPr>
              <p:cNvPr id="20" name="Freeform 19"/>
              <p:cNvSpPr/>
              <p:nvPr/>
            </p:nvSpPr>
            <p:spPr>
              <a:xfrm>
                <a:off x="323850" y="2839466"/>
                <a:ext cx="4813301" cy="2603501"/>
              </a:xfrm>
              <a:custGeom>
                <a:avLst/>
                <a:gdLst/>
                <a:ahLst/>
                <a:cxnLst/>
                <a:rect l="0" t="0" r="0" b="0"/>
                <a:pathLst>
                  <a:path w="4813301" h="2603501">
                    <a:moveTo>
                      <a:pt x="0" y="0"/>
                    </a:moveTo>
                    <a:lnTo>
                      <a:pt x="4813300" y="0"/>
                    </a:lnTo>
                    <a:lnTo>
                      <a:pt x="4813300" y="2603500"/>
                    </a:lnTo>
                    <a:lnTo>
                      <a:pt x="0" y="2603500"/>
                    </a:lnTo>
                    <a:close/>
                  </a:path>
                </a:pathLst>
              </a:custGeom>
              <a:solidFill>
                <a:srgbClr val="800080">
                  <a:alpha val="34902"/>
                </a:srgbClr>
              </a:solidFill>
              <a:ln w="12700" cap="flat" cmpd="sng" algn="ctr">
                <a:solidFill>
                  <a:srgbClr val="FFFFFF">
                    <a:alpha val="34902"/>
                  </a:srgbClr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21" name="Picture 20"/>
              <p:cNvPicPr>
                <a:picLocks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73050" y="2788666"/>
                <a:ext cx="4833112" cy="2625089"/>
              </a:xfrm>
              <a:prstGeom prst="rect">
                <a:avLst/>
              </a:prstGeom>
              <a:solidFill>
                <a:scrgbClr r="0" g="0" b="0">
                  <a:alpha val="0"/>
                </a:scrgbClr>
              </a:solidFill>
            </p:spPr>
          </p:pic>
        </p:grpSp>
        <p:sp>
          <p:nvSpPr>
            <p:cNvPr id="19" name="TextBox 18">
              <a:hlinkClick r:id="rId3" action="ppaction://hlinksldjump"/>
            </p:cNvPr>
            <p:cNvSpPr txBox="1"/>
            <p:nvPr/>
          </p:nvSpPr>
          <p:spPr>
            <a:xfrm>
              <a:off x="4506465" y="9599759"/>
              <a:ext cx="2260924" cy="646331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r>
                <a:rPr lang="en-US" sz="3600" dirty="0" smtClean="0">
                  <a:solidFill>
                    <a:schemeClr val="bg1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Answer</a:t>
              </a:r>
              <a:endParaRPr lang="en-US" sz="3600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55546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553601" y="8637716"/>
                <a:ext cx="3657600" cy="728020"/>
              </a:xfrm>
              <a:prstGeom prst="rect">
                <a:avLst/>
              </a:prstGeom>
              <a:noFill/>
            </p:spPr>
            <p:txBody>
              <a:bodyPr vert="horz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</m:t>
                      </m:r>
                      <m:acc>
                        <m:accPr>
                          <m:chr m:val="̂"/>
                          <m:ctrlPr>
                            <a:rPr lang="en-US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𝑄𝑆</m:t>
                          </m:r>
                        </m:e>
                      </m:acc>
                      <m:r>
                        <a:rPr lang="en-US" sz="40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=95°</m:t>
                      </m:r>
                    </m:oMath>
                  </m:oMathPara>
                </a14:m>
                <a:endParaRPr lang="en-US" sz="3600" dirty="0">
                  <a:solidFill>
                    <a:srgbClr val="0000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3601" y="8637716"/>
                <a:ext cx="3657600" cy="72802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/>
          <p:cNvGrpSpPr/>
          <p:nvPr/>
        </p:nvGrpSpPr>
        <p:grpSpPr>
          <a:xfrm>
            <a:off x="5094184" y="593108"/>
            <a:ext cx="4798794" cy="1263476"/>
            <a:chOff x="2463800" y="114300"/>
            <a:chExt cx="4798794" cy="1252534"/>
          </a:xfrm>
        </p:grpSpPr>
        <p:sp>
          <p:nvSpPr>
            <p:cNvPr id="3" name="Freeform 2"/>
            <p:cNvSpPr/>
            <p:nvPr/>
          </p:nvSpPr>
          <p:spPr>
            <a:xfrm>
              <a:off x="2463800" y="114300"/>
              <a:ext cx="4798794" cy="1251992"/>
            </a:xfrm>
            <a:custGeom>
              <a:avLst/>
              <a:gdLst/>
              <a:ahLst/>
              <a:cxnLst/>
              <a:rect l="0" t="0" r="0" b="0"/>
              <a:pathLst>
                <a:path w="4798794" h="1251992">
                  <a:moveTo>
                    <a:pt x="0" y="0"/>
                  </a:moveTo>
                  <a:lnTo>
                    <a:pt x="4798793" y="0"/>
                  </a:lnTo>
                  <a:lnTo>
                    <a:pt x="4798793" y="1251991"/>
                  </a:lnTo>
                  <a:lnTo>
                    <a:pt x="0" y="1251991"/>
                  </a:lnTo>
                  <a:close/>
                </a:path>
              </a:pathLst>
            </a:custGeom>
            <a:solidFill>
              <a:srgbClr val="FFD700"/>
            </a:solidFill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2640240" y="176900"/>
              <a:ext cx="4397926" cy="1189934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pPr algn="ctr"/>
              <a:r>
                <a:rPr lang="en-US" sz="3600" dirty="0">
                  <a:solidFill>
                    <a:srgbClr val="0000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Circumscribed </a:t>
              </a:r>
              <a:r>
                <a:rPr lang="en-US" sz="3600" dirty="0" smtClean="0">
                  <a:solidFill>
                    <a:srgbClr val="0000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Circle 500 </a:t>
              </a:r>
              <a:endParaRPr lang="en-US" sz="3600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7607686" y="8510619"/>
            <a:ext cx="4121727" cy="1694305"/>
            <a:chOff x="7175500" y="6553200"/>
            <a:chExt cx="2863469" cy="1024128"/>
          </a:xfrm>
        </p:grpSpPr>
        <p:pic>
          <p:nvPicPr>
            <p:cNvPr id="6" name="Picture 5">
              <a:hlinkClick r:id="rId4" action="ppaction://hlinksldjump"/>
            </p:cNvPr>
            <p:cNvPicPr>
              <a:picLocks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75500" y="6553200"/>
              <a:ext cx="2863469" cy="1024128"/>
            </a:xfrm>
            <a:prstGeom prst="rect">
              <a:avLst/>
            </a:prstGeom>
            <a:solidFill>
              <a:scrgbClr r="0" g="0" b="0">
                <a:alpha val="0"/>
              </a:scrgbClr>
            </a:solidFill>
          </p:spPr>
        </p:pic>
        <p:sp>
          <p:nvSpPr>
            <p:cNvPr id="7" name="TextBox 6">
              <a:hlinkClick r:id="rId4" action="ppaction://hlinksldjump"/>
            </p:cNvPr>
            <p:cNvSpPr txBox="1"/>
            <p:nvPr/>
          </p:nvSpPr>
          <p:spPr>
            <a:xfrm>
              <a:off x="7429500" y="6858000"/>
              <a:ext cx="2565400" cy="390677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en-US" sz="3600" dirty="0">
                  <a:solidFill>
                    <a:schemeClr val="bg1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Jeopardy Board</a:t>
              </a:r>
            </a:p>
          </p:txBody>
        </p:sp>
      </p:grpSp>
      <p:pic>
        <p:nvPicPr>
          <p:cNvPr id="15" name="Picture 14"/>
          <p:cNvPicPr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5989" y="2135372"/>
            <a:ext cx="5236849" cy="535175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3211132" y="3327022"/>
                <a:ext cx="4862351" cy="791563"/>
              </a:xfrm>
              <a:prstGeom prst="rect">
                <a:avLst/>
              </a:prstGeom>
              <a:noFill/>
            </p:spPr>
            <p:txBody>
              <a:bodyPr vert="horz" wrap="square" rtlCol="0">
                <a:spAutoFit/>
              </a:bodyPr>
              <a:lstStyle/>
              <a:p>
                <a:r>
                  <a:rPr lang="en-US" sz="4400" dirty="0" smtClean="0">
                    <a:solidFill>
                      <a:srgbClr val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What is the </a:t>
                </a:r>
                <a14:m>
                  <m:oMath xmlns:m="http://schemas.openxmlformats.org/officeDocument/2006/math">
                    <m:r>
                      <a:rPr lang="en-US" sz="4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  <m:acc>
                      <m:accPr>
                        <m:chr m:val="̂"/>
                        <m:ctrlPr>
                          <a:rPr lang="en-US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𝑄𝑆</m:t>
                        </m:r>
                      </m:e>
                    </m:acc>
                  </m:oMath>
                </a14:m>
                <a:r>
                  <a:rPr lang="en-US" sz="4400" dirty="0" smtClean="0">
                    <a:solidFill>
                      <a:srgbClr val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?</a:t>
                </a:r>
                <a:endParaRPr lang="en-US" sz="4400" dirty="0">
                  <a:solidFill>
                    <a:srgbClr val="0000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1132" y="3327022"/>
                <a:ext cx="4862351" cy="791563"/>
              </a:xfrm>
              <a:prstGeom prst="rect">
                <a:avLst/>
              </a:prstGeom>
              <a:blipFill rotWithShape="0">
                <a:blip r:embed="rId7"/>
                <a:stretch>
                  <a:fillRect l="-5144" t="-13077" b="-361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9" name="Group 18"/>
          <p:cNvGrpSpPr/>
          <p:nvPr/>
        </p:nvGrpSpPr>
        <p:grpSpPr>
          <a:xfrm>
            <a:off x="827369" y="8096940"/>
            <a:ext cx="3472761" cy="1809571"/>
            <a:chOff x="3677054" y="9028097"/>
            <a:chExt cx="3472761" cy="1809571"/>
          </a:xfrm>
        </p:grpSpPr>
        <p:grpSp>
          <p:nvGrpSpPr>
            <p:cNvPr id="20" name="Group 19"/>
            <p:cNvGrpSpPr/>
            <p:nvPr/>
          </p:nvGrpSpPr>
          <p:grpSpPr>
            <a:xfrm>
              <a:off x="3677054" y="9028097"/>
              <a:ext cx="3472761" cy="1809571"/>
              <a:chOff x="273050" y="2788666"/>
              <a:chExt cx="4864101" cy="2654301"/>
            </a:xfrm>
          </p:grpSpPr>
          <p:sp>
            <p:nvSpPr>
              <p:cNvPr id="22" name="Freeform 21"/>
              <p:cNvSpPr/>
              <p:nvPr/>
            </p:nvSpPr>
            <p:spPr>
              <a:xfrm>
                <a:off x="323850" y="2839466"/>
                <a:ext cx="4813301" cy="2603501"/>
              </a:xfrm>
              <a:custGeom>
                <a:avLst/>
                <a:gdLst/>
                <a:ahLst/>
                <a:cxnLst/>
                <a:rect l="0" t="0" r="0" b="0"/>
                <a:pathLst>
                  <a:path w="4813301" h="2603501">
                    <a:moveTo>
                      <a:pt x="0" y="0"/>
                    </a:moveTo>
                    <a:lnTo>
                      <a:pt x="4813300" y="0"/>
                    </a:lnTo>
                    <a:lnTo>
                      <a:pt x="4813300" y="2603500"/>
                    </a:lnTo>
                    <a:lnTo>
                      <a:pt x="0" y="2603500"/>
                    </a:lnTo>
                    <a:close/>
                  </a:path>
                </a:pathLst>
              </a:custGeom>
              <a:solidFill>
                <a:srgbClr val="800080">
                  <a:alpha val="34902"/>
                </a:srgbClr>
              </a:solidFill>
              <a:ln w="12700" cap="flat" cmpd="sng" algn="ctr">
                <a:solidFill>
                  <a:srgbClr val="FFFFFF">
                    <a:alpha val="34902"/>
                  </a:srgbClr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23" name="Picture 22"/>
              <p:cNvPicPr>
                <a:picLocks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73050" y="2788666"/>
                <a:ext cx="4833112" cy="2625090"/>
              </a:xfrm>
              <a:prstGeom prst="rect">
                <a:avLst/>
              </a:prstGeom>
              <a:solidFill>
                <a:scrgbClr r="0" g="0" b="0">
                  <a:alpha val="0"/>
                </a:scrgbClr>
              </a:solidFill>
            </p:spPr>
          </p:pic>
        </p:grpSp>
        <p:sp>
          <p:nvSpPr>
            <p:cNvPr id="21" name="TextBox 20">
              <a:hlinkClick r:id="rId4" action="ppaction://hlinksldjump"/>
            </p:cNvPr>
            <p:cNvSpPr txBox="1"/>
            <p:nvPr/>
          </p:nvSpPr>
          <p:spPr>
            <a:xfrm>
              <a:off x="4506465" y="9599759"/>
              <a:ext cx="2260924" cy="646331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r>
                <a:rPr lang="en-US" sz="3600" dirty="0" smtClean="0">
                  <a:solidFill>
                    <a:schemeClr val="bg1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Answer</a:t>
              </a:r>
              <a:endParaRPr lang="en-US" sz="3600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90645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764016" y="8510680"/>
                <a:ext cx="4142677" cy="791563"/>
              </a:xfrm>
              <a:prstGeom prst="rect">
                <a:avLst/>
              </a:prstGeom>
              <a:noFill/>
            </p:spPr>
            <p:txBody>
              <a:bodyPr vert="horz"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</m:t>
                      </m:r>
                      <m:acc>
                        <m:accPr>
                          <m:chr m:val="̂"/>
                          <m:ctrlPr>
                            <a:rPr lang="en-US" sz="4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𝐴𝐵</m:t>
                          </m:r>
                        </m:e>
                      </m:acc>
                      <m:r>
                        <a:rPr lang="en-US" sz="4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=202°</m:t>
                      </m:r>
                    </m:oMath>
                  </m:oMathPara>
                </a14:m>
                <a:endParaRPr lang="en-US" sz="4400" dirty="0">
                  <a:solidFill>
                    <a:srgbClr val="000000"/>
                  </a:solidFill>
                  <a:latin typeface="Arial - 63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4016" y="8510680"/>
                <a:ext cx="4142677" cy="791563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reeform 2"/>
          <p:cNvSpPr/>
          <p:nvPr/>
        </p:nvSpPr>
        <p:spPr>
          <a:xfrm>
            <a:off x="3795686" y="6812709"/>
            <a:ext cx="12701" cy="12701"/>
          </a:xfrm>
          <a:custGeom>
            <a:avLst/>
            <a:gdLst/>
            <a:ahLst/>
            <a:cxnLst/>
            <a:rect l="0" t="0" r="0" b="0"/>
            <a:pathLst>
              <a:path w="12701" h="12701">
                <a:moveTo>
                  <a:pt x="0" y="0"/>
                </a:moveTo>
                <a:lnTo>
                  <a:pt x="12700" y="1270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5295900" y="721278"/>
            <a:ext cx="3719294" cy="1286411"/>
            <a:chOff x="2806700" y="152400"/>
            <a:chExt cx="3719294" cy="1286411"/>
          </a:xfrm>
        </p:grpSpPr>
        <p:sp>
          <p:nvSpPr>
            <p:cNvPr id="4" name="Freeform 3"/>
            <p:cNvSpPr/>
            <p:nvPr/>
          </p:nvSpPr>
          <p:spPr>
            <a:xfrm>
              <a:off x="2806700" y="152400"/>
              <a:ext cx="3719294" cy="1286411"/>
            </a:xfrm>
            <a:custGeom>
              <a:avLst/>
              <a:gdLst/>
              <a:ahLst/>
              <a:cxnLst/>
              <a:rect l="0" t="0" r="0" b="0"/>
              <a:pathLst>
                <a:path w="3719294" h="1286411">
                  <a:moveTo>
                    <a:pt x="0" y="0"/>
                  </a:moveTo>
                  <a:lnTo>
                    <a:pt x="3719293" y="0"/>
                  </a:lnTo>
                  <a:lnTo>
                    <a:pt x="3719293" y="1286410"/>
                  </a:lnTo>
                  <a:lnTo>
                    <a:pt x="0" y="1286410"/>
                  </a:lnTo>
                  <a:close/>
                </a:path>
              </a:pathLst>
            </a:custGeom>
            <a:solidFill>
              <a:srgbClr val="FFD700"/>
            </a:solidFill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929165" y="216720"/>
              <a:ext cx="3437171" cy="1200329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pPr algn="ctr"/>
              <a:r>
                <a:rPr lang="en-US" sz="3600" dirty="0">
                  <a:solidFill>
                    <a:srgbClr val="0000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Inscribed Circle 100 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7569977" y="8303604"/>
            <a:ext cx="4000188" cy="1666798"/>
            <a:chOff x="7137400" y="6540500"/>
            <a:chExt cx="2863469" cy="1024128"/>
          </a:xfrm>
        </p:grpSpPr>
        <p:pic>
          <p:nvPicPr>
            <p:cNvPr id="7" name="Picture 6">
              <a:hlinkClick r:id="rId4" action="ppaction://hlinksldjump"/>
            </p:cNvPr>
            <p:cNvPicPr>
              <a:picLocks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37400" y="6540500"/>
              <a:ext cx="2863469" cy="1024128"/>
            </a:xfrm>
            <a:prstGeom prst="rect">
              <a:avLst/>
            </a:prstGeom>
            <a:solidFill>
              <a:scrgbClr r="0" g="0" b="0">
                <a:alpha val="0"/>
              </a:scrgbClr>
            </a:solidFill>
          </p:spPr>
        </p:pic>
        <p:sp>
          <p:nvSpPr>
            <p:cNvPr id="8" name="TextBox 7">
              <a:hlinkClick r:id="rId4" action="ppaction://hlinksldjump"/>
            </p:cNvPr>
            <p:cNvSpPr txBox="1"/>
            <p:nvPr/>
          </p:nvSpPr>
          <p:spPr>
            <a:xfrm>
              <a:off x="7343506" y="6845300"/>
              <a:ext cx="2565400" cy="397124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en-US" sz="3600" dirty="0" smtClean="0">
                  <a:solidFill>
                    <a:schemeClr val="bg1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Jeopardy Board</a:t>
              </a:r>
              <a:endParaRPr lang="en-US" sz="3600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</p:grpSp>
      <p:pic>
        <p:nvPicPr>
          <p:cNvPr id="16" name="Picture 15"/>
          <p:cNvPicPr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3038" y="2312489"/>
            <a:ext cx="5163167" cy="475738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1025667" y="3601319"/>
                <a:ext cx="5307980" cy="791563"/>
              </a:xfrm>
              <a:prstGeom prst="rect">
                <a:avLst/>
              </a:prstGeom>
              <a:noFill/>
            </p:spPr>
            <p:txBody>
              <a:bodyPr vert="horz" wrap="square" rtlCol="0">
                <a:spAutoFit/>
              </a:bodyPr>
              <a:lstStyle/>
              <a:p>
                <a:r>
                  <a:rPr lang="en-US" sz="4400" dirty="0" smtClean="0">
                    <a:solidFill>
                      <a:srgbClr val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What is the </a:t>
                </a:r>
                <a14:m>
                  <m:oMath xmlns:m="http://schemas.openxmlformats.org/officeDocument/2006/math">
                    <m:r>
                      <a:rPr lang="en-US" sz="4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  <m:acc>
                      <m:accPr>
                        <m:chr m:val="̂"/>
                        <m:ctrlPr>
                          <a:rPr lang="en-US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𝐴𝐵</m:t>
                        </m:r>
                      </m:e>
                    </m:acc>
                  </m:oMath>
                </a14:m>
                <a:r>
                  <a:rPr lang="en-US" sz="4400" dirty="0" smtClean="0">
                    <a:solidFill>
                      <a:srgbClr val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?</a:t>
                </a:r>
                <a:endParaRPr lang="en-US" sz="4400" dirty="0">
                  <a:solidFill>
                    <a:srgbClr val="0000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5667" y="3601319"/>
                <a:ext cx="5307980" cy="791563"/>
              </a:xfrm>
              <a:prstGeom prst="rect">
                <a:avLst/>
              </a:prstGeom>
              <a:blipFill rotWithShape="0">
                <a:blip r:embed="rId7"/>
                <a:stretch>
                  <a:fillRect l="-4592" t="-13077" b="-361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8" name="Group 17"/>
          <p:cNvGrpSpPr/>
          <p:nvPr/>
        </p:nvGrpSpPr>
        <p:grpSpPr>
          <a:xfrm>
            <a:off x="1025667" y="8001675"/>
            <a:ext cx="3472761" cy="1809571"/>
            <a:chOff x="3677054" y="9028097"/>
            <a:chExt cx="3472761" cy="1809571"/>
          </a:xfrm>
        </p:grpSpPr>
        <p:grpSp>
          <p:nvGrpSpPr>
            <p:cNvPr id="19" name="Group 18"/>
            <p:cNvGrpSpPr/>
            <p:nvPr/>
          </p:nvGrpSpPr>
          <p:grpSpPr>
            <a:xfrm>
              <a:off x="3677054" y="9028097"/>
              <a:ext cx="3472761" cy="1809571"/>
              <a:chOff x="273050" y="2788666"/>
              <a:chExt cx="4864101" cy="2654301"/>
            </a:xfrm>
          </p:grpSpPr>
          <p:sp>
            <p:nvSpPr>
              <p:cNvPr id="21" name="Freeform 20"/>
              <p:cNvSpPr/>
              <p:nvPr/>
            </p:nvSpPr>
            <p:spPr>
              <a:xfrm>
                <a:off x="323850" y="2839466"/>
                <a:ext cx="4813301" cy="2603501"/>
              </a:xfrm>
              <a:custGeom>
                <a:avLst/>
                <a:gdLst/>
                <a:ahLst/>
                <a:cxnLst/>
                <a:rect l="0" t="0" r="0" b="0"/>
                <a:pathLst>
                  <a:path w="4813301" h="2603501">
                    <a:moveTo>
                      <a:pt x="0" y="0"/>
                    </a:moveTo>
                    <a:lnTo>
                      <a:pt x="4813300" y="0"/>
                    </a:lnTo>
                    <a:lnTo>
                      <a:pt x="4813300" y="2603500"/>
                    </a:lnTo>
                    <a:lnTo>
                      <a:pt x="0" y="2603500"/>
                    </a:lnTo>
                    <a:close/>
                  </a:path>
                </a:pathLst>
              </a:custGeom>
              <a:solidFill>
                <a:srgbClr val="800080">
                  <a:alpha val="34902"/>
                </a:srgbClr>
              </a:solidFill>
              <a:ln w="12700" cap="flat" cmpd="sng" algn="ctr">
                <a:solidFill>
                  <a:srgbClr val="FFFFFF">
                    <a:alpha val="34902"/>
                  </a:srgbClr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22" name="Picture 21"/>
              <p:cNvPicPr>
                <a:picLocks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73050" y="2788666"/>
                <a:ext cx="4833112" cy="2625090"/>
              </a:xfrm>
              <a:prstGeom prst="rect">
                <a:avLst/>
              </a:prstGeom>
              <a:solidFill>
                <a:scrgbClr r="0" g="0" b="0">
                  <a:alpha val="0"/>
                </a:scrgbClr>
              </a:solidFill>
            </p:spPr>
          </p:pic>
        </p:grpSp>
        <p:sp>
          <p:nvSpPr>
            <p:cNvPr id="20" name="TextBox 19">
              <a:hlinkClick r:id="rId4" action="ppaction://hlinksldjump"/>
            </p:cNvPr>
            <p:cNvSpPr txBox="1"/>
            <p:nvPr/>
          </p:nvSpPr>
          <p:spPr>
            <a:xfrm>
              <a:off x="4506465" y="9599759"/>
              <a:ext cx="2260924" cy="646331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r>
                <a:rPr lang="en-US" sz="3600" dirty="0" smtClean="0">
                  <a:solidFill>
                    <a:schemeClr val="bg1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Answer</a:t>
              </a:r>
              <a:endParaRPr lang="en-US" sz="3600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90256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287728" y="8559230"/>
                <a:ext cx="3422343" cy="769441"/>
              </a:xfrm>
              <a:prstGeom prst="rect">
                <a:avLst/>
              </a:prstGeom>
              <a:noFill/>
            </p:spPr>
            <p:txBody>
              <a:bodyPr vert="horz"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4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∠1</m:t>
                      </m:r>
                      <m:r>
                        <a:rPr lang="en-US" sz="4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=26°</m:t>
                      </m:r>
                    </m:oMath>
                  </m:oMathPara>
                </a14:m>
                <a:endParaRPr lang="en-US" sz="4400" dirty="0">
                  <a:solidFill>
                    <a:srgbClr val="000000"/>
                  </a:solidFill>
                  <a:latin typeface="Arial - 36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7728" y="8559230"/>
                <a:ext cx="3422343" cy="769441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/>
          <p:cNvGrpSpPr/>
          <p:nvPr/>
        </p:nvGrpSpPr>
        <p:grpSpPr>
          <a:xfrm>
            <a:off x="5889789" y="1121627"/>
            <a:ext cx="3731994" cy="1263388"/>
            <a:chOff x="2730500" y="88900"/>
            <a:chExt cx="3731994" cy="1218800"/>
          </a:xfrm>
        </p:grpSpPr>
        <p:sp>
          <p:nvSpPr>
            <p:cNvPr id="3" name="Freeform 2"/>
            <p:cNvSpPr/>
            <p:nvPr/>
          </p:nvSpPr>
          <p:spPr>
            <a:xfrm>
              <a:off x="2730500" y="88900"/>
              <a:ext cx="3731994" cy="1216653"/>
            </a:xfrm>
            <a:custGeom>
              <a:avLst/>
              <a:gdLst/>
              <a:ahLst/>
              <a:cxnLst/>
              <a:rect l="0" t="0" r="0" b="0"/>
              <a:pathLst>
                <a:path w="3731994" h="1216653">
                  <a:moveTo>
                    <a:pt x="0" y="0"/>
                  </a:moveTo>
                  <a:lnTo>
                    <a:pt x="3731993" y="0"/>
                  </a:lnTo>
                  <a:lnTo>
                    <a:pt x="3731993" y="1216652"/>
                  </a:lnTo>
                  <a:lnTo>
                    <a:pt x="0" y="1216652"/>
                  </a:lnTo>
                  <a:close/>
                </a:path>
              </a:pathLst>
            </a:custGeom>
            <a:solidFill>
              <a:srgbClr val="FFD700"/>
            </a:solidFill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2853600" y="149733"/>
              <a:ext cx="3448474" cy="1157967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pPr algn="ctr"/>
              <a:r>
                <a:rPr lang="en-US" sz="3600" dirty="0">
                  <a:solidFill>
                    <a:srgbClr val="0000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Inscribed Circle 200 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8783134" y="8272964"/>
            <a:ext cx="3996163" cy="1889822"/>
            <a:chOff x="7137400" y="6540500"/>
            <a:chExt cx="2863469" cy="1024128"/>
          </a:xfrm>
        </p:grpSpPr>
        <p:pic>
          <p:nvPicPr>
            <p:cNvPr id="6" name="Picture 5">
              <a:hlinkClick r:id="rId4" action="ppaction://hlinksldjump"/>
            </p:cNvPr>
            <p:cNvPicPr>
              <a:picLocks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37400" y="6540500"/>
              <a:ext cx="2863469" cy="1024128"/>
            </a:xfrm>
            <a:prstGeom prst="rect">
              <a:avLst/>
            </a:prstGeom>
            <a:solidFill>
              <a:scrgbClr r="0" g="0" b="0">
                <a:alpha val="0"/>
              </a:scrgbClr>
            </a:solidFill>
          </p:spPr>
        </p:pic>
        <p:sp>
          <p:nvSpPr>
            <p:cNvPr id="7" name="TextBox 6">
              <a:hlinkClick r:id="rId4" action="ppaction://hlinksldjump"/>
            </p:cNvPr>
            <p:cNvSpPr txBox="1"/>
            <p:nvPr/>
          </p:nvSpPr>
          <p:spPr>
            <a:xfrm>
              <a:off x="7359438" y="6869472"/>
              <a:ext cx="2565400" cy="350258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en-US" sz="3600" dirty="0">
                  <a:solidFill>
                    <a:schemeClr val="bg1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Jeopardy Board</a:t>
              </a:r>
            </a:p>
          </p:txBody>
        </p:sp>
      </p:grpSp>
      <p:pic>
        <p:nvPicPr>
          <p:cNvPr id="15" name="Picture 14"/>
          <p:cNvPicPr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193" y="2807425"/>
            <a:ext cx="5302870" cy="503867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1531528" y="3649268"/>
                <a:ext cx="5092295" cy="769441"/>
              </a:xfrm>
              <a:prstGeom prst="rect">
                <a:avLst/>
              </a:prstGeom>
              <a:noFill/>
            </p:spPr>
            <p:txBody>
              <a:bodyPr vert="horz" wrap="square" rtlCol="0">
                <a:spAutoFit/>
              </a:bodyPr>
              <a:lstStyle/>
              <a:p>
                <a:r>
                  <a:rPr lang="en-US" sz="4400" dirty="0" smtClean="0">
                    <a:solidFill>
                      <a:srgbClr val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What is the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  <m:r>
                      <a:rPr lang="en-US" sz="4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∠1</m:t>
                    </m:r>
                  </m:oMath>
                </a14:m>
                <a:r>
                  <a:rPr lang="en-US" sz="4400" dirty="0" smtClean="0">
                    <a:solidFill>
                      <a:srgbClr val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?</a:t>
                </a:r>
                <a:endParaRPr lang="en-US" sz="4400" dirty="0">
                  <a:solidFill>
                    <a:srgbClr val="0000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1528" y="3649268"/>
                <a:ext cx="5092295" cy="769441"/>
              </a:xfrm>
              <a:prstGeom prst="rect">
                <a:avLst/>
              </a:prstGeom>
              <a:blipFill rotWithShape="0">
                <a:blip r:embed="rId7"/>
                <a:stretch>
                  <a:fillRect l="-4785" t="-16667" b="-373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" name="Group 16"/>
          <p:cNvGrpSpPr/>
          <p:nvPr/>
        </p:nvGrpSpPr>
        <p:grpSpPr>
          <a:xfrm>
            <a:off x="1290363" y="8231565"/>
            <a:ext cx="3472761" cy="1809571"/>
            <a:chOff x="3677054" y="9028097"/>
            <a:chExt cx="3472761" cy="1809571"/>
          </a:xfrm>
        </p:grpSpPr>
        <p:grpSp>
          <p:nvGrpSpPr>
            <p:cNvPr id="18" name="Group 17"/>
            <p:cNvGrpSpPr/>
            <p:nvPr/>
          </p:nvGrpSpPr>
          <p:grpSpPr>
            <a:xfrm>
              <a:off x="3677054" y="9028097"/>
              <a:ext cx="3472761" cy="1809571"/>
              <a:chOff x="273050" y="2788666"/>
              <a:chExt cx="4864101" cy="2654301"/>
            </a:xfrm>
          </p:grpSpPr>
          <p:sp>
            <p:nvSpPr>
              <p:cNvPr id="20" name="Freeform 19"/>
              <p:cNvSpPr/>
              <p:nvPr/>
            </p:nvSpPr>
            <p:spPr>
              <a:xfrm>
                <a:off x="323850" y="2839466"/>
                <a:ext cx="4813301" cy="2603501"/>
              </a:xfrm>
              <a:custGeom>
                <a:avLst/>
                <a:gdLst/>
                <a:ahLst/>
                <a:cxnLst/>
                <a:rect l="0" t="0" r="0" b="0"/>
                <a:pathLst>
                  <a:path w="4813301" h="2603501">
                    <a:moveTo>
                      <a:pt x="0" y="0"/>
                    </a:moveTo>
                    <a:lnTo>
                      <a:pt x="4813300" y="0"/>
                    </a:lnTo>
                    <a:lnTo>
                      <a:pt x="4813300" y="2603500"/>
                    </a:lnTo>
                    <a:lnTo>
                      <a:pt x="0" y="2603500"/>
                    </a:lnTo>
                    <a:close/>
                  </a:path>
                </a:pathLst>
              </a:custGeom>
              <a:solidFill>
                <a:srgbClr val="800080">
                  <a:alpha val="34902"/>
                </a:srgbClr>
              </a:solidFill>
              <a:ln w="12700" cap="flat" cmpd="sng" algn="ctr">
                <a:solidFill>
                  <a:srgbClr val="FFFFFF">
                    <a:alpha val="34902"/>
                  </a:srgbClr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21" name="Picture 20"/>
              <p:cNvPicPr>
                <a:picLocks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73050" y="2788666"/>
                <a:ext cx="4833112" cy="2625090"/>
              </a:xfrm>
              <a:prstGeom prst="rect">
                <a:avLst/>
              </a:prstGeom>
              <a:solidFill>
                <a:scrgbClr r="0" g="0" b="0">
                  <a:alpha val="0"/>
                </a:scrgbClr>
              </a:solidFill>
            </p:spPr>
          </p:pic>
        </p:grpSp>
        <p:sp>
          <p:nvSpPr>
            <p:cNvPr id="19" name="TextBox 18">
              <a:hlinkClick r:id="rId4" action="ppaction://hlinksldjump"/>
            </p:cNvPr>
            <p:cNvSpPr txBox="1"/>
            <p:nvPr/>
          </p:nvSpPr>
          <p:spPr>
            <a:xfrm>
              <a:off x="4506465" y="9599759"/>
              <a:ext cx="2260924" cy="646331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r>
                <a:rPr lang="en-US" sz="3600" dirty="0" smtClean="0">
                  <a:solidFill>
                    <a:schemeClr val="bg1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Answer</a:t>
              </a:r>
              <a:endParaRPr lang="en-US" sz="3600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86692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5619395" y="1077960"/>
            <a:ext cx="3579594" cy="1286411"/>
            <a:chOff x="2908300" y="12700"/>
            <a:chExt cx="3579594" cy="1286411"/>
          </a:xfrm>
        </p:grpSpPr>
        <p:sp>
          <p:nvSpPr>
            <p:cNvPr id="2" name="Freeform 1"/>
            <p:cNvSpPr/>
            <p:nvPr/>
          </p:nvSpPr>
          <p:spPr>
            <a:xfrm>
              <a:off x="2908300" y="12700"/>
              <a:ext cx="3579594" cy="1286411"/>
            </a:xfrm>
            <a:custGeom>
              <a:avLst/>
              <a:gdLst/>
              <a:ahLst/>
              <a:cxnLst/>
              <a:rect l="0" t="0" r="0" b="0"/>
              <a:pathLst>
                <a:path w="3579594" h="1286411">
                  <a:moveTo>
                    <a:pt x="0" y="0"/>
                  </a:moveTo>
                  <a:lnTo>
                    <a:pt x="3579593" y="0"/>
                  </a:lnTo>
                  <a:lnTo>
                    <a:pt x="3579593" y="1286410"/>
                  </a:lnTo>
                  <a:lnTo>
                    <a:pt x="0" y="1286410"/>
                  </a:lnTo>
                  <a:close/>
                </a:path>
              </a:pathLst>
            </a:custGeom>
            <a:solidFill>
              <a:srgbClr val="FFD700"/>
            </a:solidFill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023780" y="77020"/>
              <a:ext cx="3312837" cy="1200329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pPr algn="ctr"/>
              <a:r>
                <a:rPr lang="en-US" sz="3600" dirty="0">
                  <a:solidFill>
                    <a:srgbClr val="0000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Inscribed Circle 300 </a:t>
              </a: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9047712" y="8450693"/>
            <a:ext cx="4338591" cy="1867826"/>
            <a:chOff x="7137400" y="6540500"/>
            <a:chExt cx="2863469" cy="1024128"/>
          </a:xfrm>
        </p:grpSpPr>
        <p:pic>
          <p:nvPicPr>
            <p:cNvPr id="5" name="Picture 4">
              <a:hlinkClick r:id="rId3" action="ppaction://hlinksldjump"/>
            </p:cNvPr>
            <p:cNvPicPr>
              <a:picLocks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37400" y="6540500"/>
              <a:ext cx="2863469" cy="1024128"/>
            </a:xfrm>
            <a:prstGeom prst="rect">
              <a:avLst/>
            </a:prstGeom>
            <a:solidFill>
              <a:scrgbClr r="0" g="0" b="0">
                <a:alpha val="0"/>
              </a:scrgbClr>
            </a:solidFill>
          </p:spPr>
        </p:pic>
        <p:sp>
          <p:nvSpPr>
            <p:cNvPr id="6" name="TextBox 5">
              <a:hlinkClick r:id="rId3" action="ppaction://hlinksldjump"/>
            </p:cNvPr>
            <p:cNvSpPr txBox="1"/>
            <p:nvPr/>
          </p:nvSpPr>
          <p:spPr>
            <a:xfrm>
              <a:off x="7391400" y="6845300"/>
              <a:ext cx="2565400" cy="354383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en-US" sz="3600" dirty="0">
                  <a:solidFill>
                    <a:schemeClr val="bg1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Jeopardy</a:t>
              </a:r>
              <a:r>
                <a:rPr lang="en-US" sz="3600" dirty="0">
                  <a:solidFill>
                    <a:schemeClr val="bg1"/>
                  </a:solidFill>
                  <a:latin typeface="Chalkboard - 25"/>
                </a:rPr>
                <a:t> Board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418115" y="8676719"/>
                <a:ext cx="3114205" cy="769441"/>
              </a:xfrm>
              <a:prstGeom prst="rect">
                <a:avLst/>
              </a:prstGeom>
              <a:noFill/>
            </p:spPr>
            <p:txBody>
              <a:bodyPr vert="horz"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4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∠</m:t>
                      </m:r>
                      <m:r>
                        <a:rPr lang="en-US" sz="4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4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=35° </m:t>
                      </m:r>
                    </m:oMath>
                  </m:oMathPara>
                </a14:m>
                <a:endParaRPr lang="en-US" sz="4000" dirty="0">
                  <a:solidFill>
                    <a:srgbClr val="000000"/>
                  </a:solidFill>
                  <a:latin typeface="Chalkboard - 34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8115" y="8676719"/>
                <a:ext cx="3114205" cy="769441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Picture 14"/>
          <p:cNvPicPr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9204" y="2810865"/>
            <a:ext cx="7427449" cy="448203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1440121" y="3746500"/>
                <a:ext cx="5117020" cy="769441"/>
              </a:xfrm>
              <a:prstGeom prst="rect">
                <a:avLst/>
              </a:prstGeom>
              <a:noFill/>
            </p:spPr>
            <p:txBody>
              <a:bodyPr vert="horz" wrap="square" rtlCol="0">
                <a:spAutoFit/>
              </a:bodyPr>
              <a:lstStyle/>
              <a:p>
                <a:r>
                  <a:rPr lang="en-US" sz="4400" dirty="0" smtClean="0">
                    <a:solidFill>
                      <a:srgbClr val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What is the </a:t>
                </a:r>
                <a14:m>
                  <m:oMath xmlns:m="http://schemas.openxmlformats.org/officeDocument/2006/math">
                    <m:r>
                      <a:rPr lang="en-US" sz="4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  <m:r>
                      <a:rPr lang="en-US" sz="4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∠</m:t>
                    </m:r>
                    <m:r>
                      <a:rPr lang="en-US" sz="4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4400" dirty="0" smtClean="0">
                    <a:solidFill>
                      <a:srgbClr val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?</a:t>
                </a:r>
                <a:endParaRPr lang="en-US" sz="4400" dirty="0">
                  <a:solidFill>
                    <a:srgbClr val="0000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0121" y="3746500"/>
                <a:ext cx="5117020" cy="769441"/>
              </a:xfrm>
              <a:prstGeom prst="rect">
                <a:avLst/>
              </a:prstGeom>
              <a:blipFill rotWithShape="0">
                <a:blip r:embed="rId7"/>
                <a:stretch>
                  <a:fillRect l="-4762" t="-16667" b="-373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" name="Group 16"/>
          <p:cNvGrpSpPr/>
          <p:nvPr/>
        </p:nvGrpSpPr>
        <p:grpSpPr>
          <a:xfrm>
            <a:off x="1238836" y="8156653"/>
            <a:ext cx="3472761" cy="1809571"/>
            <a:chOff x="3677054" y="9028097"/>
            <a:chExt cx="3472761" cy="1809571"/>
          </a:xfrm>
        </p:grpSpPr>
        <p:grpSp>
          <p:nvGrpSpPr>
            <p:cNvPr id="18" name="Group 17"/>
            <p:cNvGrpSpPr/>
            <p:nvPr/>
          </p:nvGrpSpPr>
          <p:grpSpPr>
            <a:xfrm>
              <a:off x="3677054" y="9028097"/>
              <a:ext cx="3472761" cy="1809571"/>
              <a:chOff x="273050" y="2788666"/>
              <a:chExt cx="4864101" cy="2654301"/>
            </a:xfrm>
          </p:grpSpPr>
          <p:sp>
            <p:nvSpPr>
              <p:cNvPr id="20" name="Freeform 19"/>
              <p:cNvSpPr/>
              <p:nvPr/>
            </p:nvSpPr>
            <p:spPr>
              <a:xfrm>
                <a:off x="323850" y="2839466"/>
                <a:ext cx="4813301" cy="2603501"/>
              </a:xfrm>
              <a:custGeom>
                <a:avLst/>
                <a:gdLst/>
                <a:ahLst/>
                <a:cxnLst/>
                <a:rect l="0" t="0" r="0" b="0"/>
                <a:pathLst>
                  <a:path w="4813301" h="2603501">
                    <a:moveTo>
                      <a:pt x="0" y="0"/>
                    </a:moveTo>
                    <a:lnTo>
                      <a:pt x="4813300" y="0"/>
                    </a:lnTo>
                    <a:lnTo>
                      <a:pt x="4813300" y="2603500"/>
                    </a:lnTo>
                    <a:lnTo>
                      <a:pt x="0" y="2603500"/>
                    </a:lnTo>
                    <a:close/>
                  </a:path>
                </a:pathLst>
              </a:custGeom>
              <a:solidFill>
                <a:srgbClr val="800080">
                  <a:alpha val="34902"/>
                </a:srgbClr>
              </a:solidFill>
              <a:ln w="12700" cap="flat" cmpd="sng" algn="ctr">
                <a:solidFill>
                  <a:srgbClr val="FFFFFF">
                    <a:alpha val="34902"/>
                  </a:srgbClr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21" name="Picture 20"/>
              <p:cNvPicPr>
                <a:picLocks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73050" y="2788666"/>
                <a:ext cx="4833112" cy="2625090"/>
              </a:xfrm>
              <a:prstGeom prst="rect">
                <a:avLst/>
              </a:prstGeom>
              <a:solidFill>
                <a:scrgbClr r="0" g="0" b="0">
                  <a:alpha val="0"/>
                </a:scrgbClr>
              </a:solidFill>
            </p:spPr>
          </p:pic>
        </p:grpSp>
        <p:sp>
          <p:nvSpPr>
            <p:cNvPr id="19" name="TextBox 18">
              <a:hlinkClick r:id="rId3" action="ppaction://hlinksldjump"/>
            </p:cNvPr>
            <p:cNvSpPr txBox="1"/>
            <p:nvPr/>
          </p:nvSpPr>
          <p:spPr>
            <a:xfrm>
              <a:off x="4506465" y="9599759"/>
              <a:ext cx="2260924" cy="646331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r>
                <a:rPr lang="en-US" sz="3600" dirty="0" smtClean="0">
                  <a:solidFill>
                    <a:schemeClr val="bg1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Answer</a:t>
              </a:r>
              <a:endParaRPr lang="en-US" sz="3600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63536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1026</TotalTime>
  <Words>662</Words>
  <Application>Microsoft Office PowerPoint</Application>
  <PresentationFormat>Custom</PresentationFormat>
  <Paragraphs>230</Paragraphs>
  <Slides>26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8" baseType="lpstr">
      <vt:lpstr>Chalkboard - 56</vt:lpstr>
      <vt:lpstr>Calibri Light</vt:lpstr>
      <vt:lpstr>Arial - 36</vt:lpstr>
      <vt:lpstr>Arial</vt:lpstr>
      <vt:lpstr>Chalkboard - 34</vt:lpstr>
      <vt:lpstr>Cambria Math</vt:lpstr>
      <vt:lpstr>Chalkboard - 25</vt:lpstr>
      <vt:lpstr>Arial - 63</vt:lpstr>
      <vt:lpstr>Calibri</vt:lpstr>
      <vt:lpstr>Arial Black</vt:lpstr>
      <vt:lpstr>Forte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WCBOE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EMILY MILLER</dc:creator>
  <cp:lastModifiedBy>EMILY MILLER</cp:lastModifiedBy>
  <cp:revision>35</cp:revision>
  <dcterms:created xsi:type="dcterms:W3CDTF">2015-05-09T13:28:22Z</dcterms:created>
  <dcterms:modified xsi:type="dcterms:W3CDTF">2017-05-14T18:09:17Z</dcterms:modified>
</cp:coreProperties>
</file>