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72" r:id="rId3"/>
    <p:sldId id="274" r:id="rId4"/>
    <p:sldId id="273" r:id="rId5"/>
    <p:sldId id="276" r:id="rId6"/>
    <p:sldId id="277" r:id="rId7"/>
    <p:sldId id="278" r:id="rId8"/>
    <p:sldId id="279" r:id="rId9"/>
    <p:sldId id="280" r:id="rId10"/>
    <p:sldId id="271" r:id="rId11"/>
    <p:sldId id="281" r:id="rId12"/>
    <p:sldId id="282" r:id="rId13"/>
    <p:sldId id="283" r:id="rId14"/>
    <p:sldId id="284" r:id="rId15"/>
    <p:sldId id="285" r:id="rId16"/>
    <p:sldId id="286" r:id="rId17"/>
    <p:sldId id="288" r:id="rId18"/>
    <p:sldId id="289" r:id="rId19"/>
    <p:sldId id="287" r:id="rId20"/>
    <p:sldId id="290" r:id="rId21"/>
    <p:sldId id="291" r:id="rId22"/>
    <p:sldId id="266" r:id="rId23"/>
    <p:sldId id="262" r:id="rId24"/>
    <p:sldId id="264" r:id="rId25"/>
    <p:sldId id="292" r:id="rId26"/>
    <p:sldId id="268" r:id="rId27"/>
    <p:sldId id="265" r:id="rId28"/>
    <p:sldId id="29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5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82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5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76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623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611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535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266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97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42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718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4/28/2019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804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62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rscienceshow.com/2010/06/bring-us-your-burning-science-questions.html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5501E-1A71-4D29-BD6C-48EF51E5F4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6318" y="887569"/>
            <a:ext cx="5618515" cy="2541431"/>
          </a:xfrm>
        </p:spPr>
        <p:txBody>
          <a:bodyPr/>
          <a:lstStyle/>
          <a:p>
            <a:r>
              <a:rPr lang="en-US" dirty="0"/>
              <a:t>Quadratics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487C2-58C7-42FA-9C9E-681D85C247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07605"/>
            <a:ext cx="7731760" cy="977621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Objective:   </a:t>
            </a:r>
            <a:r>
              <a:rPr lang="en-US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swbat</a:t>
            </a:r>
            <a:r>
              <a:rPr lang="en-US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solve quadratics using various algebraic methods and</a:t>
            </a:r>
          </a:p>
          <a:p>
            <a:r>
              <a:rPr lang="en-US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                      identify various graph features of quadratic functions.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6501FF8-C336-4BBC-988C-07AC339F5ACD}"/>
              </a:ext>
            </a:extLst>
          </p:cNvPr>
          <p:cNvSpPr txBox="1">
            <a:spLocks/>
          </p:cNvSpPr>
          <p:nvPr/>
        </p:nvSpPr>
        <p:spPr>
          <a:xfrm>
            <a:off x="2548719" y="3683605"/>
            <a:ext cx="5618515" cy="977621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5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3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7145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057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4003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332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5BACE56-25CA-496A-A5FD-55FA0C6FC615}"/>
              </a:ext>
            </a:extLst>
          </p:cNvPr>
          <p:cNvSpPr txBox="1"/>
          <p:nvPr/>
        </p:nvSpPr>
        <p:spPr>
          <a:xfrm>
            <a:off x="193250" y="134420"/>
            <a:ext cx="8540686" cy="3552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latin typeface="Comic Sans MS" panose="030F0702030302020204" pitchFamily="66" charset="0"/>
              </a:rPr>
              <a:t>The figure shows a graph of the function f(x) in the x-y coordinate plane.  A second function g(x) is defined by g(x) = 2x + 5.  Which is the correct symbol to make this state true for f(2) _____ g(1).</a:t>
            </a:r>
          </a:p>
          <a:p>
            <a:pPr marL="557213" indent="-557213">
              <a:lnSpc>
                <a:spcPct val="150000"/>
              </a:lnSpc>
              <a:buAutoNum type="alphaUcPeriod"/>
            </a:pPr>
            <a:r>
              <a:rPr lang="en-US" sz="2700" dirty="0">
                <a:latin typeface="Comic Sans MS" panose="030F0702030302020204" pitchFamily="66" charset="0"/>
              </a:rPr>
              <a:t>=      D. </a:t>
            </a:r>
            <a:r>
              <a:rPr lang="en-US" sz="2700" dirty="0">
                <a:latin typeface="Comic Sans MS" panose="030F0702030302020204" pitchFamily="66" charset="0"/>
                <a:sym typeface="Symbol" panose="05050102010706020507" pitchFamily="18" charset="2"/>
              </a:rPr>
              <a:t></a:t>
            </a:r>
            <a:endParaRPr lang="en-US" sz="2700" dirty="0">
              <a:latin typeface="Comic Sans MS" panose="030F0702030302020204" pitchFamily="66" charset="0"/>
            </a:endParaRPr>
          </a:p>
          <a:p>
            <a:pPr marL="557213" indent="-557213">
              <a:lnSpc>
                <a:spcPct val="150000"/>
              </a:lnSpc>
              <a:buAutoNum type="alphaUcPeriod"/>
            </a:pPr>
            <a:r>
              <a:rPr lang="en-US" sz="2700" dirty="0">
                <a:latin typeface="Comic Sans MS" panose="030F0702030302020204" pitchFamily="66" charset="0"/>
                <a:sym typeface="Symbol" panose="05050102010706020507" pitchFamily="18" charset="2"/>
              </a:rPr>
              <a:t>      E. </a:t>
            </a:r>
          </a:p>
          <a:p>
            <a:pPr marL="557213" indent="-557213">
              <a:lnSpc>
                <a:spcPct val="150000"/>
              </a:lnSpc>
              <a:buAutoNum type="alphaUcPeriod"/>
            </a:pPr>
            <a:r>
              <a:rPr lang="en-US" sz="2700" dirty="0">
                <a:latin typeface="Comic Sans MS" panose="030F0702030302020204" pitchFamily="66" charset="0"/>
                <a:sym typeface="Symbol" panose="05050102010706020507" pitchFamily="18" charset="2"/>
              </a:rPr>
              <a:t></a:t>
            </a:r>
            <a:endParaRPr lang="en-US" sz="2700" dirty="0">
              <a:latin typeface="Comic Sans MS" panose="030F0702030302020204" pitchFamily="66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09DE529-365B-4F65-9518-44D67AFD43A3}"/>
              </a:ext>
            </a:extLst>
          </p:cNvPr>
          <p:cNvSpPr/>
          <p:nvPr/>
        </p:nvSpPr>
        <p:spPr>
          <a:xfrm>
            <a:off x="162610" y="2548266"/>
            <a:ext cx="494907" cy="47016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 descr="Image result for parabola images">
            <a:extLst>
              <a:ext uri="{FF2B5EF4-FFF2-40B4-BE49-F238E27FC236}">
                <a16:creationId xmlns:a16="http://schemas.microsoft.com/office/drawing/2014/main" id="{BD1FF52F-9A3F-4E00-8151-0C6FAF9BF80E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68" r="13795"/>
          <a:stretch/>
        </p:blipFill>
        <p:spPr bwMode="auto">
          <a:xfrm>
            <a:off x="4380648" y="2107920"/>
            <a:ext cx="4242241" cy="362843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Arrow: Up 1">
            <a:extLst>
              <a:ext uri="{FF2B5EF4-FFF2-40B4-BE49-F238E27FC236}">
                <a16:creationId xmlns:a16="http://schemas.microsoft.com/office/drawing/2014/main" id="{2680631A-772A-459A-944D-781D7DA92CC8}"/>
              </a:ext>
            </a:extLst>
          </p:cNvPr>
          <p:cNvSpPr/>
          <p:nvPr/>
        </p:nvSpPr>
        <p:spPr>
          <a:xfrm rot="18523789">
            <a:off x="7143135" y="4920280"/>
            <a:ext cx="766917" cy="96356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55E9E-42D4-4C5D-A8E0-D741B91BF61B}"/>
              </a:ext>
            </a:extLst>
          </p:cNvPr>
          <p:cNvSpPr txBox="1"/>
          <p:nvPr/>
        </p:nvSpPr>
        <p:spPr>
          <a:xfrm>
            <a:off x="162610" y="4478331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g(1) = 2(1) + 5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9E9EE1-48E8-4EC7-906D-3D8E59B1A6A8}"/>
              </a:ext>
            </a:extLst>
          </p:cNvPr>
          <p:cNvSpPr txBox="1"/>
          <p:nvPr/>
        </p:nvSpPr>
        <p:spPr>
          <a:xfrm>
            <a:off x="322313" y="5146962"/>
            <a:ext cx="2804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g(1) = 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83065F-522D-43DF-9010-E37AC9ED4EDE}"/>
              </a:ext>
            </a:extLst>
          </p:cNvPr>
          <p:cNvSpPr txBox="1"/>
          <p:nvPr/>
        </p:nvSpPr>
        <p:spPr>
          <a:xfrm>
            <a:off x="7219265" y="4388543"/>
            <a:ext cx="1762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(2, -3)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C4A987-DF2A-492C-B6D1-76BC15D3C829}"/>
              </a:ext>
            </a:extLst>
          </p:cNvPr>
          <p:cNvSpPr txBox="1"/>
          <p:nvPr/>
        </p:nvSpPr>
        <p:spPr>
          <a:xfrm>
            <a:off x="86409" y="3709359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f(2) = -3 </a:t>
            </a:r>
          </a:p>
        </p:txBody>
      </p:sp>
    </p:spTree>
    <p:extLst>
      <p:ext uri="{BB962C8B-B14F-4D97-AF65-F5344CB8AC3E}">
        <p14:creationId xmlns:p14="http://schemas.microsoft.com/office/powerpoint/2010/main" val="310284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6" grpId="0"/>
      <p:bldP spid="7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807B2B3-F4DF-408B-9FE1-0240E710E3B1}"/>
              </a:ext>
            </a:extLst>
          </p:cNvPr>
          <p:cNvSpPr txBox="1"/>
          <p:nvPr/>
        </p:nvSpPr>
        <p:spPr>
          <a:xfrm>
            <a:off x="247650" y="293803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Factor the polynomial.</a:t>
            </a:r>
          </a:p>
          <a:p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        x</a:t>
            </a:r>
            <a:r>
              <a:rPr lang="en-US" sz="3600" baseline="30000" dirty="0">
                <a:latin typeface="Comic Sans MS" panose="030F0702030302020204" pitchFamily="66" charset="0"/>
              </a:rPr>
              <a:t>2</a:t>
            </a:r>
            <a:r>
              <a:rPr lang="en-US" sz="3600" dirty="0">
                <a:latin typeface="Comic Sans MS" panose="030F0702030302020204" pitchFamily="66" charset="0"/>
              </a:rPr>
              <a:t> - 25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78FE46-0213-4C8A-AF4B-C816EE21AEE9}"/>
              </a:ext>
            </a:extLst>
          </p:cNvPr>
          <p:cNvSpPr txBox="1"/>
          <p:nvPr/>
        </p:nvSpPr>
        <p:spPr>
          <a:xfrm>
            <a:off x="847725" y="2272957"/>
            <a:ext cx="3981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(x + 5) (x - 5)</a:t>
            </a:r>
          </a:p>
        </p:txBody>
      </p:sp>
    </p:spTree>
    <p:extLst>
      <p:ext uri="{BB962C8B-B14F-4D97-AF65-F5344CB8AC3E}">
        <p14:creationId xmlns:p14="http://schemas.microsoft.com/office/powerpoint/2010/main" val="120257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807B2B3-F4DF-408B-9FE1-0240E710E3B1}"/>
              </a:ext>
            </a:extLst>
          </p:cNvPr>
          <p:cNvSpPr txBox="1"/>
          <p:nvPr/>
        </p:nvSpPr>
        <p:spPr>
          <a:xfrm>
            <a:off x="247650" y="293803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Factor the polynomial.</a:t>
            </a:r>
          </a:p>
          <a:p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        x</a:t>
            </a:r>
            <a:r>
              <a:rPr lang="en-US" sz="3600" baseline="30000" dirty="0">
                <a:latin typeface="Comic Sans MS" panose="030F0702030302020204" pitchFamily="66" charset="0"/>
              </a:rPr>
              <a:t>2</a:t>
            </a:r>
            <a:r>
              <a:rPr lang="en-US" sz="3600" dirty="0">
                <a:latin typeface="Comic Sans MS" panose="030F0702030302020204" pitchFamily="66" charset="0"/>
              </a:rPr>
              <a:t> - 121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78FE46-0213-4C8A-AF4B-C816EE21AEE9}"/>
              </a:ext>
            </a:extLst>
          </p:cNvPr>
          <p:cNvSpPr txBox="1"/>
          <p:nvPr/>
        </p:nvSpPr>
        <p:spPr>
          <a:xfrm>
            <a:off x="847725" y="2272957"/>
            <a:ext cx="3981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(x + 11) (x - 11)</a:t>
            </a:r>
          </a:p>
        </p:txBody>
      </p:sp>
    </p:spTree>
    <p:extLst>
      <p:ext uri="{BB962C8B-B14F-4D97-AF65-F5344CB8AC3E}">
        <p14:creationId xmlns:p14="http://schemas.microsoft.com/office/powerpoint/2010/main" val="421916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D8E6E2-DFCD-45AF-9F1C-01573BC24A6C}"/>
              </a:ext>
            </a:extLst>
          </p:cNvPr>
          <p:cNvSpPr txBox="1"/>
          <p:nvPr/>
        </p:nvSpPr>
        <p:spPr>
          <a:xfrm>
            <a:off x="314325" y="141403"/>
            <a:ext cx="8515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Determine the range of the function whose graph is shown below.</a:t>
            </a:r>
          </a:p>
        </p:txBody>
      </p:sp>
      <p:pic>
        <p:nvPicPr>
          <p:cNvPr id="4" name="Picture 3" descr="A picture containing indoor, next, table&#10;&#10;Description automatically generated">
            <a:extLst>
              <a:ext uri="{FF2B5EF4-FFF2-40B4-BE49-F238E27FC236}">
                <a16:creationId xmlns:a16="http://schemas.microsoft.com/office/drawing/2014/main" id="{DCCAB2F4-D7C5-4789-ADA5-C8E47DC792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3464" y="1637549"/>
            <a:ext cx="3660911" cy="366091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C84B4CC-FFBA-494C-9820-F0BC692B0234}"/>
              </a:ext>
            </a:extLst>
          </p:cNvPr>
          <p:cNvSpPr txBox="1"/>
          <p:nvPr/>
        </p:nvSpPr>
        <p:spPr>
          <a:xfrm>
            <a:off x="489087" y="1823686"/>
            <a:ext cx="1757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y </a:t>
            </a:r>
            <a:r>
              <a:rPr lang="en-US" sz="3600" dirty="0">
                <a:solidFill>
                  <a:srgbClr val="00206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 7</a:t>
            </a:r>
            <a:endParaRPr lang="en-US" sz="36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1ABB618-B905-4EB0-B11B-A1928EA226C5}"/>
              </a:ext>
            </a:extLst>
          </p:cNvPr>
          <p:cNvCxnSpPr/>
          <p:nvPr/>
        </p:nvCxnSpPr>
        <p:spPr>
          <a:xfrm>
            <a:off x="4204252" y="2146852"/>
            <a:ext cx="4625423" cy="0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649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D8E6E2-DFCD-45AF-9F1C-01573BC24A6C}"/>
              </a:ext>
            </a:extLst>
          </p:cNvPr>
          <p:cNvSpPr txBox="1"/>
          <p:nvPr/>
        </p:nvSpPr>
        <p:spPr>
          <a:xfrm>
            <a:off x="314325" y="141403"/>
            <a:ext cx="8515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Determine the range of the function whose graph is shown below.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84B4CC-FFBA-494C-9820-F0BC692B0234}"/>
              </a:ext>
            </a:extLst>
          </p:cNvPr>
          <p:cNvSpPr txBox="1"/>
          <p:nvPr/>
        </p:nvSpPr>
        <p:spPr>
          <a:xfrm>
            <a:off x="489087" y="1823686"/>
            <a:ext cx="1757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y </a:t>
            </a:r>
            <a:r>
              <a:rPr lang="en-US" sz="3600" dirty="0">
                <a:solidFill>
                  <a:srgbClr val="00206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 -2</a:t>
            </a:r>
            <a:endParaRPr lang="en-US" sz="36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A picture containing wall, indoor, object&#10;&#10;Description automatically generated">
            <a:extLst>
              <a:ext uri="{FF2B5EF4-FFF2-40B4-BE49-F238E27FC236}">
                <a16:creationId xmlns:a16="http://schemas.microsoft.com/office/drawing/2014/main" id="{78F440D8-9E21-4A2B-BABA-FBCDFEBCA5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9922" y="1583997"/>
            <a:ext cx="3994081" cy="4047813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1ABB618-B905-4EB0-B11B-A1928EA226C5}"/>
              </a:ext>
            </a:extLst>
          </p:cNvPr>
          <p:cNvCxnSpPr/>
          <p:nvPr/>
        </p:nvCxnSpPr>
        <p:spPr>
          <a:xfrm>
            <a:off x="4124739" y="4373217"/>
            <a:ext cx="4625423" cy="0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975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DF5ED8-0679-49BC-B294-F8C2B60CC184}"/>
              </a:ext>
            </a:extLst>
          </p:cNvPr>
          <p:cNvSpPr txBox="1"/>
          <p:nvPr/>
        </p:nvSpPr>
        <p:spPr>
          <a:xfrm>
            <a:off x="141219" y="152170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Find the product.</a:t>
            </a:r>
          </a:p>
          <a:p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(5x – 4) (4x + 7)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66B8DB-FC69-4E0D-9DB6-6A290264A18C}"/>
              </a:ext>
            </a:extLst>
          </p:cNvPr>
          <p:cNvSpPr txBox="1"/>
          <p:nvPr/>
        </p:nvSpPr>
        <p:spPr>
          <a:xfrm>
            <a:off x="369819" y="2434054"/>
            <a:ext cx="5543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20x</a:t>
            </a:r>
            <a:r>
              <a:rPr lang="en-US" sz="3600" baseline="30000" dirty="0">
                <a:latin typeface="Comic Sans MS" panose="030F0702030302020204" pitchFamily="66" charset="0"/>
              </a:rPr>
              <a:t>2</a:t>
            </a:r>
            <a:r>
              <a:rPr lang="en-US" sz="3600" dirty="0">
                <a:latin typeface="Comic Sans MS" panose="030F0702030302020204" pitchFamily="66" charset="0"/>
              </a:rPr>
              <a:t> + 35x - 16x - 28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AF2094-B224-4BC0-B574-2E152ADAFFFF}"/>
              </a:ext>
            </a:extLst>
          </p:cNvPr>
          <p:cNvSpPr txBox="1"/>
          <p:nvPr/>
        </p:nvSpPr>
        <p:spPr>
          <a:xfrm>
            <a:off x="369819" y="3284777"/>
            <a:ext cx="5543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20x</a:t>
            </a:r>
            <a:r>
              <a:rPr lang="en-US" sz="3600" baseline="30000" dirty="0">
                <a:solidFill>
                  <a:srgbClr val="002060"/>
                </a:solidFill>
                <a:latin typeface="Comic Sans MS" panose="030F0702030302020204" pitchFamily="66" charset="0"/>
              </a:rPr>
              <a:t>2</a:t>
            </a:r>
            <a:r>
              <a:rPr lang="en-US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 + 9x - 28</a:t>
            </a:r>
          </a:p>
        </p:txBody>
      </p:sp>
    </p:spTree>
    <p:extLst>
      <p:ext uri="{BB962C8B-B14F-4D97-AF65-F5344CB8AC3E}">
        <p14:creationId xmlns:p14="http://schemas.microsoft.com/office/powerpoint/2010/main" val="385500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DF5ED8-0679-49BC-B294-F8C2B60CC184}"/>
              </a:ext>
            </a:extLst>
          </p:cNvPr>
          <p:cNvSpPr txBox="1"/>
          <p:nvPr/>
        </p:nvSpPr>
        <p:spPr>
          <a:xfrm>
            <a:off x="210793" y="171233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Find the factors.</a:t>
            </a:r>
          </a:p>
          <a:p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      9x</a:t>
            </a:r>
            <a:r>
              <a:rPr lang="en-US" sz="3600" baseline="30000" dirty="0">
                <a:latin typeface="Comic Sans MS" panose="030F0702030302020204" pitchFamily="66" charset="0"/>
              </a:rPr>
              <a:t>2</a:t>
            </a:r>
            <a:r>
              <a:rPr lang="en-US" sz="3600" dirty="0">
                <a:latin typeface="Comic Sans MS" panose="030F0702030302020204" pitchFamily="66" charset="0"/>
              </a:rPr>
              <a:t> + 30x - 11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66B8DB-FC69-4E0D-9DB6-6A290264A18C}"/>
              </a:ext>
            </a:extLst>
          </p:cNvPr>
          <p:cNvSpPr txBox="1"/>
          <p:nvPr/>
        </p:nvSpPr>
        <p:spPr>
          <a:xfrm>
            <a:off x="210793" y="2162397"/>
            <a:ext cx="4699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9x</a:t>
            </a:r>
            <a:r>
              <a:rPr lang="en-US" sz="3600" baseline="30000" dirty="0">
                <a:latin typeface="Comic Sans MS" panose="030F0702030302020204" pitchFamily="66" charset="0"/>
              </a:rPr>
              <a:t>2</a:t>
            </a:r>
            <a:r>
              <a:rPr lang="en-US" sz="3600" dirty="0">
                <a:latin typeface="Comic Sans MS" panose="030F0702030302020204" pitchFamily="66" charset="0"/>
              </a:rPr>
              <a:t> </a:t>
            </a:r>
            <a:r>
              <a:rPr lang="en-US" sz="3600" dirty="0">
                <a:solidFill>
                  <a:srgbClr val="00B0F0"/>
                </a:solidFill>
                <a:latin typeface="Comic Sans MS" panose="030F0702030302020204" pitchFamily="66" charset="0"/>
              </a:rPr>
              <a:t>-</a:t>
            </a:r>
            <a:r>
              <a:rPr lang="en-US" sz="3600" dirty="0">
                <a:latin typeface="Comic Sans MS" panose="030F0702030302020204" pitchFamily="66" charset="0"/>
              </a:rPr>
              <a:t> </a:t>
            </a:r>
            <a:r>
              <a:rPr lang="en-US" sz="3600" dirty="0">
                <a:solidFill>
                  <a:srgbClr val="00B0F0"/>
                </a:solidFill>
                <a:latin typeface="Comic Sans MS" panose="030F0702030302020204" pitchFamily="66" charset="0"/>
              </a:rPr>
              <a:t>3x + 33x </a:t>
            </a:r>
            <a:r>
              <a:rPr lang="en-US" sz="3600" dirty="0">
                <a:latin typeface="Comic Sans MS" panose="030F0702030302020204" pitchFamily="66" charset="0"/>
              </a:rPr>
              <a:t>- 11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AF2094-B224-4BC0-B574-2E152ADAFFFF}"/>
              </a:ext>
            </a:extLst>
          </p:cNvPr>
          <p:cNvSpPr txBox="1"/>
          <p:nvPr/>
        </p:nvSpPr>
        <p:spPr>
          <a:xfrm>
            <a:off x="1196061" y="4543771"/>
            <a:ext cx="5543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(3x – 1) (3x + 11)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AD6C8F4-AFC9-40D1-BC19-5FE77894EAFC}"/>
              </a:ext>
            </a:extLst>
          </p:cNvPr>
          <p:cNvCxnSpPr/>
          <p:nvPr/>
        </p:nvCxnSpPr>
        <p:spPr>
          <a:xfrm>
            <a:off x="6619461" y="1166815"/>
            <a:ext cx="1923636" cy="25344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F637E0A-AB3D-4DF1-84CC-F84C022C744B}"/>
              </a:ext>
            </a:extLst>
          </p:cNvPr>
          <p:cNvCxnSpPr/>
          <p:nvPr/>
        </p:nvCxnSpPr>
        <p:spPr>
          <a:xfrm flipV="1">
            <a:off x="6420678" y="1166815"/>
            <a:ext cx="1948070" cy="25344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D5BF9F5-2FF9-49EB-8ABD-CFC11098D6B3}"/>
              </a:ext>
            </a:extLst>
          </p:cNvPr>
          <p:cNvSpPr txBox="1"/>
          <p:nvPr/>
        </p:nvSpPr>
        <p:spPr>
          <a:xfrm>
            <a:off x="6963604" y="1166815"/>
            <a:ext cx="1111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-99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3EAE32-5D02-45BB-953C-52F151ECF4A7}"/>
              </a:ext>
            </a:extLst>
          </p:cNvPr>
          <p:cNvSpPr txBox="1"/>
          <p:nvPr/>
        </p:nvSpPr>
        <p:spPr>
          <a:xfrm>
            <a:off x="7092088" y="2808728"/>
            <a:ext cx="909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30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5AB83B-76EE-4A0F-86D2-262D2F147DB8}"/>
              </a:ext>
            </a:extLst>
          </p:cNvPr>
          <p:cNvSpPr txBox="1"/>
          <p:nvPr/>
        </p:nvSpPr>
        <p:spPr>
          <a:xfrm>
            <a:off x="6511166" y="2018368"/>
            <a:ext cx="734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-3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2833BC-7BC5-4987-92B8-66EBBB04728C}"/>
              </a:ext>
            </a:extLst>
          </p:cNvPr>
          <p:cNvSpPr txBox="1"/>
          <p:nvPr/>
        </p:nvSpPr>
        <p:spPr>
          <a:xfrm>
            <a:off x="7729434" y="2018367"/>
            <a:ext cx="1111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33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3C39EB-75B7-4D24-B3DF-CFC48C313F9B}"/>
              </a:ext>
            </a:extLst>
          </p:cNvPr>
          <p:cNvSpPr txBox="1"/>
          <p:nvPr/>
        </p:nvSpPr>
        <p:spPr>
          <a:xfrm>
            <a:off x="210792" y="2891266"/>
            <a:ext cx="4947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(9x</a:t>
            </a:r>
            <a:r>
              <a:rPr lang="en-US" sz="3600" baseline="30000" dirty="0">
                <a:latin typeface="Comic Sans MS" panose="030F0702030302020204" pitchFamily="66" charset="0"/>
              </a:rPr>
              <a:t>2</a:t>
            </a:r>
            <a:r>
              <a:rPr lang="en-US" sz="3600" dirty="0">
                <a:latin typeface="Comic Sans MS" panose="030F0702030302020204" pitchFamily="66" charset="0"/>
              </a:rPr>
              <a:t> - 3x) + (33x – 11)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6AFDDB-A81B-4D46-8E96-2E83E4717BB6}"/>
              </a:ext>
            </a:extLst>
          </p:cNvPr>
          <p:cNvSpPr txBox="1"/>
          <p:nvPr/>
        </p:nvSpPr>
        <p:spPr>
          <a:xfrm>
            <a:off x="459272" y="3701293"/>
            <a:ext cx="5176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B0F0"/>
                </a:solidFill>
                <a:latin typeface="Comic Sans MS" panose="030F0702030302020204" pitchFamily="66" charset="0"/>
              </a:rPr>
              <a:t>3x</a:t>
            </a:r>
            <a:r>
              <a:rPr lang="en-US" sz="3600" dirty="0">
                <a:latin typeface="Comic Sans MS" panose="030F0702030302020204" pitchFamily="66" charset="0"/>
              </a:rPr>
              <a:t>(3x – 1) + </a:t>
            </a:r>
            <a:r>
              <a:rPr lang="en-US" sz="3600" dirty="0">
                <a:solidFill>
                  <a:srgbClr val="00B0F0"/>
                </a:solidFill>
                <a:latin typeface="Comic Sans MS" panose="030F0702030302020204" pitchFamily="66" charset="0"/>
              </a:rPr>
              <a:t>11</a:t>
            </a:r>
            <a:r>
              <a:rPr lang="en-US" sz="3600" dirty="0">
                <a:latin typeface="Comic Sans MS" panose="030F0702030302020204" pitchFamily="66" charset="0"/>
              </a:rPr>
              <a:t>(3x – 1)</a:t>
            </a:r>
          </a:p>
        </p:txBody>
      </p:sp>
    </p:spTree>
    <p:extLst>
      <p:ext uri="{BB962C8B-B14F-4D97-AF65-F5344CB8AC3E}">
        <p14:creationId xmlns:p14="http://schemas.microsoft.com/office/powerpoint/2010/main" val="7332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parabola images">
            <a:extLst>
              <a:ext uri="{FF2B5EF4-FFF2-40B4-BE49-F238E27FC236}">
                <a16:creationId xmlns:a16="http://schemas.microsoft.com/office/drawing/2014/main" id="{24FC4B26-FB4E-49D2-B23E-BB9702C156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5" r="4790"/>
          <a:stretch/>
        </p:blipFill>
        <p:spPr bwMode="auto">
          <a:xfrm>
            <a:off x="4882185" y="1259536"/>
            <a:ext cx="4204253" cy="492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2008442-B5FD-454F-B7A7-A00326869F10}"/>
              </a:ext>
            </a:extLst>
          </p:cNvPr>
          <p:cNvSpPr txBox="1"/>
          <p:nvPr/>
        </p:nvSpPr>
        <p:spPr>
          <a:xfrm>
            <a:off x="57562" y="59207"/>
            <a:ext cx="87598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Drake graphed an equation on the coordinate plane below.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28247F-CC86-4E3B-A3DD-6BFAA1D69805}"/>
              </a:ext>
            </a:extLst>
          </p:cNvPr>
          <p:cNvSpPr txBox="1"/>
          <p:nvPr/>
        </p:nvSpPr>
        <p:spPr>
          <a:xfrm>
            <a:off x="198784" y="1166754"/>
            <a:ext cx="4790660" cy="4750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Based on the graph, which of the following points are solutions to the equation.</a:t>
            </a:r>
            <a:endParaRPr lang="en-US" sz="3600" dirty="0">
              <a:latin typeface="Comic Sans MS" panose="030F0702030302020204" pitchFamily="66" charset="0"/>
            </a:endParaRPr>
          </a:p>
          <a:p>
            <a:endParaRPr lang="en-US" sz="36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latin typeface="Comic Sans MS" panose="030F0702030302020204" pitchFamily="66" charset="0"/>
              </a:rPr>
              <a:t>A.  (0, 7)    D.  (3, 1) 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Comic Sans MS" panose="030F0702030302020204" pitchFamily="66" charset="0"/>
              </a:rPr>
              <a:t>B.  (6, 4)    E.  (1, -2)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Comic Sans MS" panose="030F0702030302020204" pitchFamily="66" charset="0"/>
              </a:rPr>
              <a:t>C.  (1, 4)     F. (6, 7)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A97A0D8-7965-4649-BFEA-C68D6562727C}"/>
              </a:ext>
            </a:extLst>
          </p:cNvPr>
          <p:cNvSpPr/>
          <p:nvPr/>
        </p:nvSpPr>
        <p:spPr>
          <a:xfrm>
            <a:off x="5816956" y="2677755"/>
            <a:ext cx="98322" cy="1081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F331A58B-8A6A-496A-8E56-765779312E56}"/>
              </a:ext>
            </a:extLst>
          </p:cNvPr>
          <p:cNvSpPr/>
          <p:nvPr/>
        </p:nvSpPr>
        <p:spPr>
          <a:xfrm>
            <a:off x="198784" y="3886200"/>
            <a:ext cx="586407" cy="556591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2895A28-5734-4556-AF67-7AB4F04747D3}"/>
              </a:ext>
            </a:extLst>
          </p:cNvPr>
          <p:cNvSpPr/>
          <p:nvPr/>
        </p:nvSpPr>
        <p:spPr>
          <a:xfrm>
            <a:off x="7963809" y="3778046"/>
            <a:ext cx="98322" cy="1081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E18A734-7439-419D-8E58-AA93B0975072}"/>
              </a:ext>
            </a:extLst>
          </p:cNvPr>
          <p:cNvSpPr/>
          <p:nvPr/>
        </p:nvSpPr>
        <p:spPr>
          <a:xfrm>
            <a:off x="6164826" y="4110418"/>
            <a:ext cx="98322" cy="1081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F2E2AFC-4D7E-4127-8C0C-82534394978E}"/>
              </a:ext>
            </a:extLst>
          </p:cNvPr>
          <p:cNvSpPr/>
          <p:nvPr/>
        </p:nvSpPr>
        <p:spPr>
          <a:xfrm>
            <a:off x="6885989" y="4824607"/>
            <a:ext cx="98322" cy="1081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66C8DFC-AB3F-4455-AE17-C9603E201C0F}"/>
              </a:ext>
            </a:extLst>
          </p:cNvPr>
          <p:cNvSpPr/>
          <p:nvPr/>
        </p:nvSpPr>
        <p:spPr>
          <a:xfrm>
            <a:off x="2300910" y="3880390"/>
            <a:ext cx="586407" cy="556591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489FE72-CD88-492B-9826-96E7E3C87BC5}"/>
              </a:ext>
            </a:extLst>
          </p:cNvPr>
          <p:cNvSpPr/>
          <p:nvPr/>
        </p:nvSpPr>
        <p:spPr>
          <a:xfrm>
            <a:off x="6164826" y="5917222"/>
            <a:ext cx="98322" cy="1081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99705DD-BCAB-45C6-A5AC-A6357385FB3A}"/>
              </a:ext>
            </a:extLst>
          </p:cNvPr>
          <p:cNvSpPr/>
          <p:nvPr/>
        </p:nvSpPr>
        <p:spPr>
          <a:xfrm>
            <a:off x="7945961" y="2677755"/>
            <a:ext cx="98322" cy="1081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B9512DA-17C0-4810-9BEC-08862C4D1595}"/>
              </a:ext>
            </a:extLst>
          </p:cNvPr>
          <p:cNvSpPr/>
          <p:nvPr/>
        </p:nvSpPr>
        <p:spPr>
          <a:xfrm>
            <a:off x="2300910" y="5360631"/>
            <a:ext cx="586407" cy="556591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A641B5-A13E-4C3A-9F5F-D09D744A6307}"/>
              </a:ext>
            </a:extLst>
          </p:cNvPr>
          <p:cNvSpPr txBox="1"/>
          <p:nvPr/>
        </p:nvSpPr>
        <p:spPr>
          <a:xfrm>
            <a:off x="2039593" y="3095784"/>
            <a:ext cx="284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Select all that apply.</a:t>
            </a:r>
          </a:p>
        </p:txBody>
      </p:sp>
    </p:spTree>
    <p:extLst>
      <p:ext uri="{BB962C8B-B14F-4D97-AF65-F5344CB8AC3E}">
        <p14:creationId xmlns:p14="http://schemas.microsoft.com/office/powerpoint/2010/main" val="358401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FD6C3B-C05F-462A-B4F6-5C83A6BDDE8F}"/>
              </a:ext>
            </a:extLst>
          </p:cNvPr>
          <p:cNvSpPr txBox="1"/>
          <p:nvPr/>
        </p:nvSpPr>
        <p:spPr>
          <a:xfrm>
            <a:off x="483083" y="117693"/>
            <a:ext cx="8177834" cy="4986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Which equation below has the same solution set x</a:t>
            </a:r>
            <a:r>
              <a:rPr lang="en-US" sz="3600" baseline="30000" dirty="0">
                <a:latin typeface="Comic Sans MS" panose="030F0702030302020204" pitchFamily="66" charset="0"/>
              </a:rPr>
              <a:t>2 </a:t>
            </a:r>
            <a:r>
              <a:rPr lang="en-US" sz="3600" dirty="0">
                <a:latin typeface="Comic Sans MS" panose="030F0702030302020204" pitchFamily="66" charset="0"/>
              </a:rPr>
              <a:t>– 18x = -32?</a:t>
            </a:r>
          </a:p>
          <a:p>
            <a:endParaRPr lang="en-US" sz="3600" dirty="0">
              <a:latin typeface="Comic Sans MS" panose="030F0702030302020204" pitchFamily="66" charset="0"/>
            </a:endParaRPr>
          </a:p>
          <a:p>
            <a:pPr marL="742950" indent="-742950">
              <a:lnSpc>
                <a:spcPct val="150000"/>
              </a:lnSpc>
              <a:buAutoNum type="alphaUcPeriod"/>
            </a:pPr>
            <a:r>
              <a:rPr lang="en-US" sz="3600" dirty="0">
                <a:latin typeface="Comic Sans MS" panose="030F0702030302020204" pitchFamily="66" charset="0"/>
              </a:rPr>
              <a:t>(x – 9)</a:t>
            </a:r>
            <a:r>
              <a:rPr lang="en-US" sz="3600" baseline="30000" dirty="0">
                <a:latin typeface="Comic Sans MS" panose="030F0702030302020204" pitchFamily="66" charset="0"/>
              </a:rPr>
              <a:t>2</a:t>
            </a:r>
            <a:r>
              <a:rPr lang="en-US" sz="3600" dirty="0">
                <a:latin typeface="Comic Sans MS" panose="030F0702030302020204" pitchFamily="66" charset="0"/>
              </a:rPr>
              <a:t> = 113</a:t>
            </a:r>
          </a:p>
          <a:p>
            <a:pPr marL="742950" indent="-742950">
              <a:lnSpc>
                <a:spcPct val="150000"/>
              </a:lnSpc>
              <a:buFontTx/>
              <a:buAutoNum type="alphaUcPeriod"/>
            </a:pPr>
            <a:r>
              <a:rPr lang="en-US" sz="3600" dirty="0">
                <a:latin typeface="Comic Sans MS" panose="030F0702030302020204" pitchFamily="66" charset="0"/>
              </a:rPr>
              <a:t>(x – 9)</a:t>
            </a:r>
            <a:r>
              <a:rPr lang="en-US" sz="3600" baseline="30000" dirty="0">
                <a:latin typeface="Comic Sans MS" panose="030F0702030302020204" pitchFamily="66" charset="0"/>
              </a:rPr>
              <a:t>2</a:t>
            </a:r>
            <a:r>
              <a:rPr lang="en-US" sz="3600" dirty="0">
                <a:latin typeface="Comic Sans MS" panose="030F0702030302020204" pitchFamily="66" charset="0"/>
              </a:rPr>
              <a:t> = 49</a:t>
            </a:r>
          </a:p>
          <a:p>
            <a:pPr marL="742950" indent="-742950">
              <a:lnSpc>
                <a:spcPct val="150000"/>
              </a:lnSpc>
              <a:buFontTx/>
              <a:buAutoNum type="alphaUcPeriod"/>
            </a:pPr>
            <a:r>
              <a:rPr lang="en-US" sz="3600" dirty="0">
                <a:latin typeface="Comic Sans MS" panose="030F0702030302020204" pitchFamily="66" charset="0"/>
              </a:rPr>
              <a:t>(x – 18)</a:t>
            </a:r>
            <a:r>
              <a:rPr lang="en-US" sz="3600" baseline="30000" dirty="0">
                <a:latin typeface="Comic Sans MS" panose="030F0702030302020204" pitchFamily="66" charset="0"/>
              </a:rPr>
              <a:t>2</a:t>
            </a:r>
            <a:r>
              <a:rPr lang="en-US" sz="3600" dirty="0">
                <a:latin typeface="Comic Sans MS" panose="030F0702030302020204" pitchFamily="66" charset="0"/>
              </a:rPr>
              <a:t> = -113</a:t>
            </a:r>
          </a:p>
          <a:p>
            <a:pPr marL="742950" indent="-742950">
              <a:lnSpc>
                <a:spcPct val="150000"/>
              </a:lnSpc>
              <a:buFontTx/>
              <a:buAutoNum type="alphaUcPeriod"/>
            </a:pPr>
            <a:r>
              <a:rPr lang="en-US" sz="3600" dirty="0">
                <a:latin typeface="Comic Sans MS" panose="030F0702030302020204" pitchFamily="66" charset="0"/>
              </a:rPr>
              <a:t>(x – 18)</a:t>
            </a:r>
            <a:r>
              <a:rPr lang="en-US" sz="3600" baseline="30000" dirty="0">
                <a:latin typeface="Comic Sans MS" panose="030F0702030302020204" pitchFamily="66" charset="0"/>
              </a:rPr>
              <a:t>2</a:t>
            </a:r>
            <a:r>
              <a:rPr lang="en-US" sz="3600" dirty="0">
                <a:latin typeface="Comic Sans MS" panose="030F0702030302020204" pitchFamily="66" charset="0"/>
              </a:rPr>
              <a:t> = -49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1E8A1AD-8920-412A-A492-6BDB243F676A}"/>
              </a:ext>
            </a:extLst>
          </p:cNvPr>
          <p:cNvSpPr/>
          <p:nvPr/>
        </p:nvSpPr>
        <p:spPr>
          <a:xfrm>
            <a:off x="479149" y="2802834"/>
            <a:ext cx="586407" cy="556591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0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778FFE1-A171-4D05-99DB-B9F4E203B102}"/>
                  </a:ext>
                </a:extLst>
              </p:cNvPr>
              <p:cNvSpPr txBox="1"/>
              <p:nvPr/>
            </p:nvSpPr>
            <p:spPr>
              <a:xfrm>
                <a:off x="123824" y="218832"/>
                <a:ext cx="8896351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latin typeface="Comic Sans MS" panose="030F0702030302020204" pitchFamily="66" charset="0"/>
                  </a:rPr>
                  <a:t>Ann is solving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3600" dirty="0">
                    <a:latin typeface="Comic Sans MS" panose="030F0702030302020204" pitchFamily="66" charset="0"/>
                  </a:rPr>
                  <a:t> by completing the square.  What number should be added to both sides of the equation to complete the square?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778FFE1-A171-4D05-99DB-B9F4E203B1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24" y="218832"/>
                <a:ext cx="8896351" cy="2308324"/>
              </a:xfrm>
              <a:prstGeom prst="rect">
                <a:avLst/>
              </a:prstGeom>
              <a:blipFill>
                <a:blip r:embed="rId2"/>
                <a:stretch>
                  <a:fillRect l="-2055" t="-3958" r="-2534" b="-8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7B5128E1-DF34-4845-94D0-4423AE3D9F0C}"/>
              </a:ext>
            </a:extLst>
          </p:cNvPr>
          <p:cNvSpPr txBox="1"/>
          <p:nvPr/>
        </p:nvSpPr>
        <p:spPr>
          <a:xfrm>
            <a:off x="564124" y="2668358"/>
            <a:ext cx="6387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x</a:t>
            </a:r>
            <a:r>
              <a:rPr lang="en-US" sz="3600" baseline="30000" dirty="0">
                <a:latin typeface="Comic Sans MS" panose="030F0702030302020204" pitchFamily="66" charset="0"/>
              </a:rPr>
              <a:t>2</a:t>
            </a:r>
            <a:r>
              <a:rPr lang="en-US" sz="3600" dirty="0">
                <a:latin typeface="Comic Sans MS" panose="030F0702030302020204" pitchFamily="66" charset="0"/>
              </a:rPr>
              <a:t> - 12x + ____ = 5 + 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E1AB26-3B9B-49C2-885D-DAB6E5489055}"/>
              </a:ext>
            </a:extLst>
          </p:cNvPr>
          <p:cNvSpPr txBox="1"/>
          <p:nvPr/>
        </p:nvSpPr>
        <p:spPr>
          <a:xfrm>
            <a:off x="5454754" y="2558098"/>
            <a:ext cx="1085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36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FD9134-8F48-4281-AFD8-8836E50893A6}"/>
              </a:ext>
            </a:extLst>
          </p:cNvPr>
          <p:cNvSpPr txBox="1"/>
          <p:nvPr/>
        </p:nvSpPr>
        <p:spPr>
          <a:xfrm>
            <a:off x="2914189" y="2558098"/>
            <a:ext cx="962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207608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A3A87AF-7443-4CA9-80D8-252FA83C2500}"/>
              </a:ext>
            </a:extLst>
          </p:cNvPr>
          <p:cNvSpPr txBox="1"/>
          <p:nvPr/>
        </p:nvSpPr>
        <p:spPr>
          <a:xfrm>
            <a:off x="409575" y="579553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Simplify by combining like terms.</a:t>
            </a:r>
          </a:p>
          <a:p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(6x</a:t>
            </a:r>
            <a:r>
              <a:rPr lang="en-US" sz="3600" baseline="30000" dirty="0">
                <a:latin typeface="Comic Sans MS" panose="030F0702030302020204" pitchFamily="66" charset="0"/>
              </a:rPr>
              <a:t>2 </a:t>
            </a:r>
            <a:r>
              <a:rPr lang="en-US" sz="3600" dirty="0">
                <a:latin typeface="Comic Sans MS" panose="030F0702030302020204" pitchFamily="66" charset="0"/>
              </a:rPr>
              <a:t>+ 5x – 4) + (-5x</a:t>
            </a:r>
            <a:r>
              <a:rPr lang="en-US" sz="3600" baseline="30000" dirty="0">
                <a:latin typeface="Comic Sans MS" panose="030F0702030302020204" pitchFamily="66" charset="0"/>
              </a:rPr>
              <a:t>2</a:t>
            </a:r>
            <a:r>
              <a:rPr lang="en-US" sz="3600" dirty="0">
                <a:latin typeface="Comic Sans MS" panose="030F0702030302020204" pitchFamily="66" charset="0"/>
              </a:rPr>
              <a:t> + x + 7)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C1DFD82-C665-49F0-9E65-3CBD42B9A0F1}"/>
              </a:ext>
            </a:extLst>
          </p:cNvPr>
          <p:cNvCxnSpPr/>
          <p:nvPr/>
        </p:nvCxnSpPr>
        <p:spPr>
          <a:xfrm>
            <a:off x="693420" y="2312314"/>
            <a:ext cx="4876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3770285-605A-4E9C-A654-ACDA8A2E1A06}"/>
              </a:ext>
            </a:extLst>
          </p:cNvPr>
          <p:cNvCxnSpPr/>
          <p:nvPr/>
        </p:nvCxnSpPr>
        <p:spPr>
          <a:xfrm>
            <a:off x="4154805" y="2297758"/>
            <a:ext cx="4876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58E62D7-E967-4040-AA1F-F7673A69ED5B}"/>
              </a:ext>
            </a:extLst>
          </p:cNvPr>
          <p:cNvCxnSpPr/>
          <p:nvPr/>
        </p:nvCxnSpPr>
        <p:spPr>
          <a:xfrm>
            <a:off x="1882140" y="2297758"/>
            <a:ext cx="48768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CCD745C-4D10-4709-9C67-5EF10E547877}"/>
              </a:ext>
            </a:extLst>
          </p:cNvPr>
          <p:cNvCxnSpPr/>
          <p:nvPr/>
        </p:nvCxnSpPr>
        <p:spPr>
          <a:xfrm>
            <a:off x="5280660" y="2289528"/>
            <a:ext cx="48768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6F76DF-33AA-4FC0-8CD8-9A439C3F360C}"/>
              </a:ext>
            </a:extLst>
          </p:cNvPr>
          <p:cNvCxnSpPr/>
          <p:nvPr/>
        </p:nvCxnSpPr>
        <p:spPr>
          <a:xfrm>
            <a:off x="2714625" y="2316808"/>
            <a:ext cx="48768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BDBE237-BD3B-4876-8534-354673F89BA7}"/>
              </a:ext>
            </a:extLst>
          </p:cNvPr>
          <p:cNvCxnSpPr/>
          <p:nvPr/>
        </p:nvCxnSpPr>
        <p:spPr>
          <a:xfrm>
            <a:off x="6012180" y="2278708"/>
            <a:ext cx="48768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B8B28A1-1C4B-4C61-A454-A4D149331E61}"/>
              </a:ext>
            </a:extLst>
          </p:cNvPr>
          <p:cNvSpPr txBox="1"/>
          <p:nvPr/>
        </p:nvSpPr>
        <p:spPr>
          <a:xfrm>
            <a:off x="769620" y="3343275"/>
            <a:ext cx="5383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x</a:t>
            </a:r>
            <a:r>
              <a:rPr lang="en-US" sz="3600" baseline="30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 + 6x + 3</a:t>
            </a:r>
          </a:p>
        </p:txBody>
      </p:sp>
    </p:spTree>
    <p:extLst>
      <p:ext uri="{BB962C8B-B14F-4D97-AF65-F5344CB8AC3E}">
        <p14:creationId xmlns:p14="http://schemas.microsoft.com/office/powerpoint/2010/main" val="241894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5678863-210C-456F-959E-D31C2AF99A31}"/>
              </a:ext>
            </a:extLst>
          </p:cNvPr>
          <p:cNvSpPr txBox="1"/>
          <p:nvPr/>
        </p:nvSpPr>
        <p:spPr>
          <a:xfrm>
            <a:off x="121340" y="116750"/>
            <a:ext cx="8794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This graph models the height, y, in feet, of rocket being shoot in the air.</a:t>
            </a:r>
          </a:p>
        </p:txBody>
      </p:sp>
      <p:pic>
        <p:nvPicPr>
          <p:cNvPr id="3074" name="Picture 2" descr="http://www.mathguide.com/lessons2/fp1g0.jpg">
            <a:extLst>
              <a:ext uri="{FF2B5EF4-FFF2-40B4-BE49-F238E27FC236}">
                <a16:creationId xmlns:a16="http://schemas.microsoft.com/office/drawing/2014/main" id="{2F119434-9248-4755-895E-6A7BF51B3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605" y="1317079"/>
            <a:ext cx="6178004" cy="3888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5961182-09B2-4CF4-8F5F-33E7573EE42F}"/>
              </a:ext>
            </a:extLst>
          </p:cNvPr>
          <p:cNvSpPr txBox="1"/>
          <p:nvPr/>
        </p:nvSpPr>
        <p:spPr>
          <a:xfrm>
            <a:off x="121339" y="5313101"/>
            <a:ext cx="8923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What is the meaning of the x-intercept?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CEF037-66E8-48D3-AA80-8005610C01C3}"/>
              </a:ext>
            </a:extLst>
          </p:cNvPr>
          <p:cNvSpPr txBox="1"/>
          <p:nvPr/>
        </p:nvSpPr>
        <p:spPr>
          <a:xfrm>
            <a:off x="3560280" y="2384361"/>
            <a:ext cx="53551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B0F0"/>
                </a:solidFill>
                <a:latin typeface="Comic Sans MS" panose="030F0702030302020204" pitchFamily="66" charset="0"/>
              </a:rPr>
              <a:t>The rocket lands on the ground between 6 and 7 seconds.</a:t>
            </a: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82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EC3BE46-ECDA-40BB-9757-1A6321438B9F}"/>
              </a:ext>
            </a:extLst>
          </p:cNvPr>
          <p:cNvSpPr txBox="1"/>
          <p:nvPr/>
        </p:nvSpPr>
        <p:spPr>
          <a:xfrm>
            <a:off x="220730" y="211805"/>
            <a:ext cx="85853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Solve for x: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	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48FF51-8D56-4CD7-8421-CD047FC6B33A}"/>
              </a:ext>
            </a:extLst>
          </p:cNvPr>
          <p:cNvSpPr txBox="1"/>
          <p:nvPr/>
        </p:nvSpPr>
        <p:spPr>
          <a:xfrm>
            <a:off x="727628" y="943184"/>
            <a:ext cx="5543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2x</a:t>
            </a:r>
            <a:r>
              <a:rPr lang="en-US" sz="3600" baseline="30000" dirty="0">
                <a:latin typeface="Comic Sans MS" panose="030F0702030302020204" pitchFamily="66" charset="0"/>
              </a:rPr>
              <a:t>2</a:t>
            </a:r>
            <a:r>
              <a:rPr lang="en-US" sz="3600" dirty="0">
                <a:latin typeface="Comic Sans MS" panose="030F0702030302020204" pitchFamily="66" charset="0"/>
              </a:rPr>
              <a:t> - 3x – 20 = 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57D463-9268-42B1-B350-A4E0ED567CDD}"/>
              </a:ext>
            </a:extLst>
          </p:cNvPr>
          <p:cNvSpPr txBox="1"/>
          <p:nvPr/>
        </p:nvSpPr>
        <p:spPr>
          <a:xfrm>
            <a:off x="369819" y="1720729"/>
            <a:ext cx="55439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Factor:</a:t>
            </a:r>
          </a:p>
          <a:p>
            <a:r>
              <a:rPr lang="en-U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(2x + 5) (x – 4)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B0046A-67B0-41FE-89A8-60DFE97F108F}"/>
              </a:ext>
            </a:extLst>
          </p:cNvPr>
          <p:cNvSpPr txBox="1"/>
          <p:nvPr/>
        </p:nvSpPr>
        <p:spPr>
          <a:xfrm>
            <a:off x="369819" y="3229653"/>
            <a:ext cx="55439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Solve:</a:t>
            </a:r>
          </a:p>
          <a:p>
            <a:r>
              <a:rPr lang="en-U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2x + 5 = 0       x – 4 = 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F32805-2C07-487F-A413-175E59770749}"/>
              </a:ext>
            </a:extLst>
          </p:cNvPr>
          <p:cNvSpPr txBox="1"/>
          <p:nvPr/>
        </p:nvSpPr>
        <p:spPr>
          <a:xfrm>
            <a:off x="369819" y="4570967"/>
            <a:ext cx="5543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x = -2.5  and x = 4</a:t>
            </a:r>
          </a:p>
        </p:txBody>
      </p:sp>
    </p:spTree>
    <p:extLst>
      <p:ext uri="{BB962C8B-B14F-4D97-AF65-F5344CB8AC3E}">
        <p14:creationId xmlns:p14="http://schemas.microsoft.com/office/powerpoint/2010/main" val="122211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A1CD43-2A18-4324-BEC0-C3EA78B63E6C}"/>
              </a:ext>
            </a:extLst>
          </p:cNvPr>
          <p:cNvSpPr txBox="1"/>
          <p:nvPr/>
        </p:nvSpPr>
        <p:spPr>
          <a:xfrm>
            <a:off x="237032" y="128772"/>
            <a:ext cx="8797638" cy="3416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Determine the average rate of change form x = -6 to x = -2</a:t>
            </a:r>
          </a:p>
          <a:p>
            <a:endParaRPr lang="en-US" sz="2700" dirty="0"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 marL="557213" indent="-557213">
              <a:lnSpc>
                <a:spcPct val="150000"/>
              </a:lnSpc>
              <a:buFontTx/>
              <a:buAutoNum type="alphaUcPeriod"/>
            </a:pPr>
            <a:r>
              <a:rPr lang="en-US" sz="2700" dirty="0">
                <a:latin typeface="Comic Sans MS" panose="030F0702030302020204" pitchFamily="66" charset="0"/>
              </a:rPr>
              <a:t>               C.</a:t>
            </a:r>
            <a:r>
              <a:rPr lang="en-US" sz="2700" dirty="0"/>
              <a:t> </a:t>
            </a:r>
            <a:endParaRPr lang="en-US" sz="27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en-US" sz="27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2700" dirty="0">
                <a:latin typeface="Comic Sans MS" panose="030F0702030302020204" pitchFamily="66" charset="0"/>
              </a:rPr>
              <a:t>B.                  D.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256BF53-E901-4DBF-B4FD-7BA3D11261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722156"/>
              </p:ext>
            </p:extLst>
          </p:nvPr>
        </p:nvGraphicFramePr>
        <p:xfrm>
          <a:off x="5607377" y="1698593"/>
          <a:ext cx="1943493" cy="288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169">
                  <a:extLst>
                    <a:ext uri="{9D8B030D-6E8A-4147-A177-3AD203B41FA5}">
                      <a16:colId xmlns:a16="http://schemas.microsoft.com/office/drawing/2014/main" val="1296151561"/>
                    </a:ext>
                  </a:extLst>
                </a:gridCol>
                <a:gridCol w="940324">
                  <a:extLst>
                    <a:ext uri="{9D8B030D-6E8A-4147-A177-3AD203B41FA5}">
                      <a16:colId xmlns:a16="http://schemas.microsoft.com/office/drawing/2014/main" val="549525235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2700"/>
                        <a:t>x</a:t>
                      </a:r>
                      <a:endParaRPr lang="en-US" sz="2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f(x)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09601319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-8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26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88077375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-6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21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95632425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-4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16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17136903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-2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11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64589606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7013957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F657422-C7E8-4EF2-A328-38687DDF76A2}"/>
                  </a:ext>
                </a:extLst>
              </p:cNvPr>
              <p:cNvSpPr txBox="1"/>
              <p:nvPr/>
            </p:nvSpPr>
            <p:spPr>
              <a:xfrm>
                <a:off x="827202" y="1686664"/>
                <a:ext cx="337009" cy="7863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>
                              <a:latin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US" sz="27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7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F657422-C7E8-4EF2-A328-38687DDF76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202" y="1686664"/>
                <a:ext cx="337009" cy="786306"/>
              </a:xfrm>
              <a:prstGeom prst="rect">
                <a:avLst/>
              </a:prstGeom>
              <a:blipFill>
                <a:blip r:embed="rId2"/>
                <a:stretch>
                  <a:fillRect l="-1818" r="-3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50AB4DA-AEE7-4733-86E3-3CD4412F8C19}"/>
                  </a:ext>
                </a:extLst>
              </p:cNvPr>
              <p:cNvSpPr txBox="1"/>
              <p:nvPr/>
            </p:nvSpPr>
            <p:spPr>
              <a:xfrm>
                <a:off x="2932349" y="1686664"/>
                <a:ext cx="337009" cy="7863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7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7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50AB4DA-AEE7-4733-86E3-3CD4412F8C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2349" y="1686664"/>
                <a:ext cx="337009" cy="7863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B6ED031-6882-4518-AE7F-06CC7ED1F6C8}"/>
                  </a:ext>
                </a:extLst>
              </p:cNvPr>
              <p:cNvSpPr txBox="1"/>
              <p:nvPr/>
            </p:nvSpPr>
            <p:spPr>
              <a:xfrm>
                <a:off x="896776" y="2893594"/>
                <a:ext cx="337009" cy="7790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US" sz="270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27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B6ED031-6882-4518-AE7F-06CC7ED1F6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776" y="2893594"/>
                <a:ext cx="337009" cy="779059"/>
              </a:xfrm>
              <a:prstGeom prst="rect">
                <a:avLst/>
              </a:prstGeom>
              <a:blipFill>
                <a:blip r:embed="rId4"/>
                <a:stretch>
                  <a:fillRect r="-3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7B866E7-DC15-4DE1-A332-D1D6982300E1}"/>
                  </a:ext>
                </a:extLst>
              </p:cNvPr>
              <p:cNvSpPr txBox="1"/>
              <p:nvPr/>
            </p:nvSpPr>
            <p:spPr>
              <a:xfrm>
                <a:off x="2915067" y="2913046"/>
                <a:ext cx="337009" cy="7790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70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27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7B866E7-DC15-4DE1-A332-D1D6982300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067" y="2913046"/>
                <a:ext cx="337009" cy="77905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>
            <a:extLst>
              <a:ext uri="{FF2B5EF4-FFF2-40B4-BE49-F238E27FC236}">
                <a16:creationId xmlns:a16="http://schemas.microsoft.com/office/drawing/2014/main" id="{C7848BEB-97E0-4DDE-A55A-24751CCEE0A5}"/>
              </a:ext>
            </a:extLst>
          </p:cNvPr>
          <p:cNvSpPr/>
          <p:nvPr/>
        </p:nvSpPr>
        <p:spPr>
          <a:xfrm>
            <a:off x="237032" y="1833798"/>
            <a:ext cx="494907" cy="47016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8A429B9-2434-4C1A-97D2-7AC5298C0815}"/>
                  </a:ext>
                </a:extLst>
              </p:cNvPr>
              <p:cNvSpPr txBox="1"/>
              <p:nvPr/>
            </p:nvSpPr>
            <p:spPr>
              <a:xfrm>
                <a:off x="320628" y="4232014"/>
                <a:ext cx="2099549" cy="10125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11 −21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−2 −(−6)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8A429B9-2434-4C1A-97D2-7AC5298C08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628" y="4232014"/>
                <a:ext cx="2099549" cy="101252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2909E61-5966-4D0B-9123-2186EA044F6A}"/>
                  </a:ext>
                </a:extLst>
              </p:cNvPr>
              <p:cNvSpPr txBox="1"/>
              <p:nvPr/>
            </p:nvSpPr>
            <p:spPr>
              <a:xfrm>
                <a:off x="2608239" y="4346468"/>
                <a:ext cx="1107676" cy="7836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600" dirty="0">
                    <a:solidFill>
                      <a:srgbClr val="C0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−10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2909E61-5966-4D0B-9123-2186EA044F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8239" y="4346468"/>
                <a:ext cx="1107676" cy="783612"/>
              </a:xfrm>
              <a:prstGeom prst="rect">
                <a:avLst/>
              </a:prstGeom>
              <a:blipFill>
                <a:blip r:embed="rId7"/>
                <a:stretch>
                  <a:fillRect l="-25275" t="-3876" b="-193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842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E60E2C-F214-44D7-BD50-ADDAD5AECA3F}"/>
              </a:ext>
            </a:extLst>
          </p:cNvPr>
          <p:cNvSpPr txBox="1"/>
          <p:nvPr/>
        </p:nvSpPr>
        <p:spPr>
          <a:xfrm>
            <a:off x="176831" y="100166"/>
            <a:ext cx="8590175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latin typeface="Comic Sans MS" panose="030F0702030302020204" pitchFamily="66" charset="0"/>
              </a:rPr>
              <a:t>A baton twirler throws a baton with an initial upward velocity is 23.7 meters per second (m/s) from 4 meters.  The equation for the object’s height a </a:t>
            </a:r>
            <a:r>
              <a:rPr lang="en-US" sz="2700" b="1" i="1" dirty="0">
                <a:latin typeface="Comic Sans MS" panose="030F0702030302020204" pitchFamily="66" charset="0"/>
              </a:rPr>
              <a:t>s</a:t>
            </a:r>
            <a:r>
              <a:rPr lang="en-US" sz="2700" dirty="0">
                <a:latin typeface="Comic Sans MS" panose="030F0702030302020204" pitchFamily="66" charset="0"/>
              </a:rPr>
              <a:t> at time </a:t>
            </a:r>
            <a:r>
              <a:rPr lang="en-US" sz="2700" b="1" i="1" dirty="0">
                <a:latin typeface="Comic Sans MS" panose="030F0702030302020204" pitchFamily="66" charset="0"/>
              </a:rPr>
              <a:t>t</a:t>
            </a:r>
            <a:r>
              <a:rPr lang="en-US" sz="2700" dirty="0">
                <a:latin typeface="Comic Sans MS" panose="030F0702030302020204" pitchFamily="66" charset="0"/>
              </a:rPr>
              <a:t> seconds after launch is           </a:t>
            </a:r>
          </a:p>
          <a:p>
            <a:r>
              <a:rPr lang="en-US" sz="2700" b="1" i="1" dirty="0">
                <a:latin typeface="Comic Sans MS" panose="030F0702030302020204" pitchFamily="66" charset="0"/>
              </a:rPr>
              <a:t>s(t) = -4.9t</a:t>
            </a:r>
            <a:r>
              <a:rPr lang="en-US" sz="2700" b="1" i="1" baseline="30000" dirty="0">
                <a:latin typeface="Comic Sans MS" panose="030F0702030302020204" pitchFamily="66" charset="0"/>
              </a:rPr>
              <a:t>2 </a:t>
            </a:r>
            <a:r>
              <a:rPr lang="en-US" sz="2700" b="1" i="1" dirty="0">
                <a:latin typeface="Comic Sans MS" panose="030F0702030302020204" pitchFamily="66" charset="0"/>
              </a:rPr>
              <a:t>+ 23.7t + 4   </a:t>
            </a:r>
            <a:r>
              <a:rPr lang="en-US" sz="2700" dirty="0">
                <a:latin typeface="Comic Sans MS" panose="030F0702030302020204" pitchFamily="66" charset="0"/>
              </a:rPr>
              <a:t>If the twirler doesn’t catch her baton, when does the object strike the ground?</a:t>
            </a:r>
            <a:endParaRPr lang="en-US" sz="2700" b="1" i="1" dirty="0">
              <a:latin typeface="Comic Sans MS" panose="030F0702030302020204" pitchFamily="66" charset="0"/>
            </a:endParaRPr>
          </a:p>
          <a:p>
            <a:endParaRPr lang="en-US" sz="2700" b="1" i="1" dirty="0">
              <a:latin typeface="Comic Sans MS" panose="030F0702030302020204" pitchFamily="66" charset="0"/>
            </a:endParaRPr>
          </a:p>
          <a:p>
            <a:pPr marL="557213" indent="-557213">
              <a:buAutoNum type="alphaUcPeriod"/>
            </a:pPr>
            <a:r>
              <a:rPr lang="en-US" sz="2700" dirty="0">
                <a:latin typeface="Comic Sans MS" panose="030F0702030302020204" pitchFamily="66" charset="0"/>
              </a:rPr>
              <a:t>2 seconds					D.  5 seconds</a:t>
            </a:r>
          </a:p>
          <a:p>
            <a:pPr marL="557213" indent="-557213">
              <a:buAutoNum type="alphaUcPeriod"/>
            </a:pPr>
            <a:r>
              <a:rPr lang="en-US" sz="2700" dirty="0">
                <a:latin typeface="Comic Sans MS" panose="030F0702030302020204" pitchFamily="66" charset="0"/>
              </a:rPr>
              <a:t>3 seconds					E.  6 seconds</a:t>
            </a:r>
          </a:p>
          <a:p>
            <a:pPr marL="557213" indent="-557213">
              <a:buAutoNum type="alphaUcPeriod"/>
            </a:pPr>
            <a:r>
              <a:rPr lang="en-US" sz="2700" dirty="0">
                <a:latin typeface="Comic Sans MS" panose="030F0702030302020204" pitchFamily="66" charset="0"/>
              </a:rPr>
              <a:t>4 seconds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514217B-0F6E-4215-AD00-44574F98B32A}"/>
              </a:ext>
            </a:extLst>
          </p:cNvPr>
          <p:cNvSpPr/>
          <p:nvPr/>
        </p:nvSpPr>
        <p:spPr>
          <a:xfrm>
            <a:off x="4224464" y="3429000"/>
            <a:ext cx="494907" cy="47016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41899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E60E2C-F214-44D7-BD50-ADDAD5AECA3F}"/>
              </a:ext>
            </a:extLst>
          </p:cNvPr>
          <p:cNvSpPr txBox="1"/>
          <p:nvPr/>
        </p:nvSpPr>
        <p:spPr>
          <a:xfrm>
            <a:off x="203549" y="259029"/>
            <a:ext cx="8590175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latin typeface="Comic Sans MS" panose="030F0702030302020204" pitchFamily="66" charset="0"/>
              </a:rPr>
              <a:t>A baton twirler throws a baton with an initial upward velocity is 23.7 meters per second (m/s) from 4 meters.  The equation for the object’s height a </a:t>
            </a:r>
            <a:r>
              <a:rPr lang="en-US" sz="2700" b="1" i="1" dirty="0">
                <a:latin typeface="Comic Sans MS" panose="030F0702030302020204" pitchFamily="66" charset="0"/>
              </a:rPr>
              <a:t>s</a:t>
            </a:r>
            <a:r>
              <a:rPr lang="en-US" sz="2700" dirty="0">
                <a:latin typeface="Comic Sans MS" panose="030F0702030302020204" pitchFamily="66" charset="0"/>
              </a:rPr>
              <a:t> at time </a:t>
            </a:r>
            <a:r>
              <a:rPr lang="en-US" sz="2700" b="1" i="1" dirty="0">
                <a:latin typeface="Comic Sans MS" panose="030F0702030302020204" pitchFamily="66" charset="0"/>
              </a:rPr>
              <a:t>t</a:t>
            </a:r>
            <a:r>
              <a:rPr lang="en-US" sz="2700" dirty="0">
                <a:latin typeface="Comic Sans MS" panose="030F0702030302020204" pitchFamily="66" charset="0"/>
              </a:rPr>
              <a:t> seconds after launch is                               </a:t>
            </a:r>
            <a:r>
              <a:rPr lang="en-US" sz="2700" b="1" i="1" dirty="0">
                <a:latin typeface="Comic Sans MS" panose="030F0702030302020204" pitchFamily="66" charset="0"/>
              </a:rPr>
              <a:t>s(t) = -4.9t</a:t>
            </a:r>
            <a:r>
              <a:rPr lang="en-US" sz="2700" b="1" i="1" baseline="30000" dirty="0">
                <a:latin typeface="Comic Sans MS" panose="030F0702030302020204" pitchFamily="66" charset="0"/>
              </a:rPr>
              <a:t>2 </a:t>
            </a:r>
            <a:r>
              <a:rPr lang="en-US" sz="2700" b="1" i="1" dirty="0">
                <a:latin typeface="Comic Sans MS" panose="030F0702030302020204" pitchFamily="66" charset="0"/>
              </a:rPr>
              <a:t>+ 23.7t + 4   </a:t>
            </a:r>
            <a:r>
              <a:rPr lang="en-US" sz="2700" dirty="0">
                <a:latin typeface="Comic Sans MS" panose="030F0702030302020204" pitchFamily="66" charset="0"/>
              </a:rPr>
              <a:t>Identify the average rate of change over the interval 1 second to 3 seconds</a:t>
            </a:r>
            <a:endParaRPr lang="en-US" sz="2700" b="1" i="1" dirty="0">
              <a:latin typeface="Comic Sans MS" panose="030F0702030302020204" pitchFamily="66" charset="0"/>
            </a:endParaRPr>
          </a:p>
          <a:p>
            <a:pPr marL="557213" indent="-557213">
              <a:lnSpc>
                <a:spcPct val="150000"/>
              </a:lnSpc>
              <a:buAutoNum type="alphaUcPeriod"/>
            </a:pPr>
            <a:r>
              <a:rPr lang="en-US" sz="2700" dirty="0">
                <a:latin typeface="Comic Sans MS" panose="030F0702030302020204" pitchFamily="66" charset="0"/>
              </a:rPr>
              <a:t>5.7 m/s						C.  -0.8 m/s</a:t>
            </a:r>
          </a:p>
          <a:p>
            <a:pPr marL="557213" indent="-557213">
              <a:lnSpc>
                <a:spcPct val="150000"/>
              </a:lnSpc>
              <a:buAutoNum type="alphaUcPeriod"/>
            </a:pPr>
            <a:r>
              <a:rPr lang="en-US" sz="2700" dirty="0">
                <a:latin typeface="Comic Sans MS" panose="030F0702030302020204" pitchFamily="66" charset="0"/>
              </a:rPr>
              <a:t>4.1 m/s						D. -5.7 m/s</a:t>
            </a:r>
          </a:p>
          <a:p>
            <a:pPr marL="557213" indent="-557213">
              <a:buAutoNum type="alphaUcPeriod"/>
            </a:pPr>
            <a:endParaRPr lang="en-US" sz="2700" dirty="0">
              <a:latin typeface="Comic Sans MS" panose="030F0702030302020204" pitchFamily="66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303668B-C305-492B-BA56-6D8CCE0C64CD}"/>
              </a:ext>
            </a:extLst>
          </p:cNvPr>
          <p:cNvSpPr/>
          <p:nvPr/>
        </p:nvSpPr>
        <p:spPr>
          <a:xfrm>
            <a:off x="203549" y="3923333"/>
            <a:ext cx="494907" cy="47016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35296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nter image description here">
            <a:extLst>
              <a:ext uri="{FF2B5EF4-FFF2-40B4-BE49-F238E27FC236}">
                <a16:creationId xmlns:a16="http://schemas.microsoft.com/office/drawing/2014/main" id="{56EDF4E5-BAC4-48F6-A949-B4CE0FC4D514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80" r="4994" b="22304"/>
          <a:stretch/>
        </p:blipFill>
        <p:spPr bwMode="auto">
          <a:xfrm>
            <a:off x="4341743" y="1549165"/>
            <a:ext cx="4563717" cy="42652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EE6FD6F-BE89-4773-9108-6E1296E6094D}"/>
              </a:ext>
            </a:extLst>
          </p:cNvPr>
          <p:cNvSpPr txBox="1"/>
          <p:nvPr/>
        </p:nvSpPr>
        <p:spPr>
          <a:xfrm>
            <a:off x="141218" y="166446"/>
            <a:ext cx="87642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Determine the domain of the function whose graph is shown below.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25EE30-DDC0-4E7E-82BB-0D3242AA1B2C}"/>
              </a:ext>
            </a:extLst>
          </p:cNvPr>
          <p:cNvSpPr txBox="1"/>
          <p:nvPr/>
        </p:nvSpPr>
        <p:spPr>
          <a:xfrm>
            <a:off x="886655" y="1814528"/>
            <a:ext cx="1995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x 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 4</a:t>
            </a:r>
            <a:endParaRPr lang="en-US" sz="36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21AD06C-9982-4D49-80CE-AA4750CA1DDE}"/>
              </a:ext>
            </a:extLst>
          </p:cNvPr>
          <p:cNvCxnSpPr>
            <a:cxnSpLocks/>
          </p:cNvCxnSpPr>
          <p:nvPr/>
        </p:nvCxnSpPr>
        <p:spPr>
          <a:xfrm>
            <a:off x="8110330" y="1451113"/>
            <a:ext cx="0" cy="4522305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5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713990-31EB-4750-A1AC-4CE0D47DE8EF}"/>
              </a:ext>
            </a:extLst>
          </p:cNvPr>
          <p:cNvSpPr txBox="1"/>
          <p:nvPr/>
        </p:nvSpPr>
        <p:spPr>
          <a:xfrm>
            <a:off x="206001" y="133413"/>
            <a:ext cx="8010427" cy="396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latin typeface="Comic Sans MS" panose="030F0702030302020204" pitchFamily="66" charset="0"/>
              </a:rPr>
              <a:t>From the graph, use interval notation to identify the domain and range.</a:t>
            </a:r>
          </a:p>
          <a:p>
            <a:pPr marL="557213" indent="-557213">
              <a:lnSpc>
                <a:spcPct val="150000"/>
              </a:lnSpc>
              <a:buAutoNum type="alphaUcPeriod"/>
            </a:pPr>
            <a:r>
              <a:rPr lang="en-US" sz="2700" dirty="0">
                <a:latin typeface="Comic Sans MS" panose="030F0702030302020204" pitchFamily="66" charset="0"/>
                <a:sym typeface="Symbol" panose="05050102010706020507" pitchFamily="18" charset="2"/>
              </a:rPr>
              <a:t>D: (-, )  R: (-, )</a:t>
            </a:r>
          </a:p>
          <a:p>
            <a:pPr marL="557213" indent="-557213">
              <a:lnSpc>
                <a:spcPct val="150000"/>
              </a:lnSpc>
              <a:buAutoNum type="alphaUcPeriod"/>
            </a:pPr>
            <a:r>
              <a:rPr lang="en-US" sz="2700" dirty="0">
                <a:latin typeface="Comic Sans MS" panose="030F0702030302020204" pitchFamily="66" charset="0"/>
                <a:sym typeface="Symbol" panose="05050102010706020507" pitchFamily="18" charset="2"/>
              </a:rPr>
              <a:t>D: (-, )  R: (-, 1)</a:t>
            </a:r>
          </a:p>
          <a:p>
            <a:pPr marL="557213" indent="-557213">
              <a:lnSpc>
                <a:spcPct val="150000"/>
              </a:lnSpc>
              <a:buAutoNum type="alphaUcPeriod"/>
            </a:pPr>
            <a:r>
              <a:rPr lang="en-US" sz="2700" dirty="0">
                <a:latin typeface="Comic Sans MS" panose="030F0702030302020204" pitchFamily="66" charset="0"/>
                <a:sym typeface="Symbol" panose="05050102010706020507" pitchFamily="18" charset="2"/>
              </a:rPr>
              <a:t>D: (-1, )  R: (-, 5]</a:t>
            </a:r>
          </a:p>
          <a:p>
            <a:pPr marL="557213" indent="-557213">
              <a:lnSpc>
                <a:spcPct val="150000"/>
              </a:lnSpc>
              <a:buAutoNum type="alphaUcPeriod"/>
            </a:pPr>
            <a:r>
              <a:rPr lang="en-US" sz="2700" dirty="0">
                <a:latin typeface="Comic Sans MS" panose="030F0702030302020204" pitchFamily="66" charset="0"/>
              </a:rPr>
              <a:t> </a:t>
            </a:r>
            <a:r>
              <a:rPr lang="en-US" sz="2700" dirty="0">
                <a:latin typeface="Comic Sans MS" panose="030F0702030302020204" pitchFamily="66" charset="0"/>
                <a:sym typeface="Symbol" panose="05050102010706020507" pitchFamily="18" charset="2"/>
              </a:rPr>
              <a:t>D: (-, )  R: (-, 1)</a:t>
            </a:r>
          </a:p>
          <a:p>
            <a:pPr marL="557213" indent="-557213">
              <a:lnSpc>
                <a:spcPct val="150000"/>
              </a:lnSpc>
              <a:buAutoNum type="alphaUcPeriod"/>
            </a:pPr>
            <a:r>
              <a:rPr lang="en-US" sz="2700" dirty="0">
                <a:latin typeface="Comic Sans MS" panose="030F0702030302020204" pitchFamily="66" charset="0"/>
                <a:sym typeface="Symbol" panose="05050102010706020507" pitchFamily="18" charset="2"/>
              </a:rPr>
              <a:t>D: (-, )  R: (-, 1]</a:t>
            </a:r>
          </a:p>
        </p:txBody>
      </p:sp>
      <p:pic>
        <p:nvPicPr>
          <p:cNvPr id="3" name="Picture 2" descr="Image result for parabola images">
            <a:extLst>
              <a:ext uri="{FF2B5EF4-FFF2-40B4-BE49-F238E27FC236}">
                <a16:creationId xmlns:a16="http://schemas.microsoft.com/office/drawing/2014/main" id="{BCACB58C-E426-4834-BAB3-D870F2BCE2A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129" y="757084"/>
            <a:ext cx="3857869" cy="381904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086CE232-0E1A-4959-B57D-7AD9E6F1D9CC}"/>
              </a:ext>
            </a:extLst>
          </p:cNvPr>
          <p:cNvSpPr/>
          <p:nvPr/>
        </p:nvSpPr>
        <p:spPr>
          <a:xfrm>
            <a:off x="206001" y="3591944"/>
            <a:ext cx="494907" cy="47016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6942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C0A788D-B4EB-4314-9BAE-61F3C89C8C3E}"/>
              </a:ext>
            </a:extLst>
          </p:cNvPr>
          <p:cNvSpPr txBox="1"/>
          <p:nvPr/>
        </p:nvSpPr>
        <p:spPr>
          <a:xfrm>
            <a:off x="817080" y="470222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What questions do you have about quadratics?</a:t>
            </a:r>
          </a:p>
        </p:txBody>
      </p:sp>
      <p:pic>
        <p:nvPicPr>
          <p:cNvPr id="4" name="Picture 3" descr="A close up of a toy&#10;&#10;Description automatically generated">
            <a:extLst>
              <a:ext uri="{FF2B5EF4-FFF2-40B4-BE49-F238E27FC236}">
                <a16:creationId xmlns:a16="http://schemas.microsoft.com/office/drawing/2014/main" id="{EFB17044-4A39-4C12-988D-A12B79AFDA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892011" y="1937578"/>
            <a:ext cx="3359978" cy="3359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7070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2253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A3A87AF-7443-4CA9-80D8-252FA83C2500}"/>
              </a:ext>
            </a:extLst>
          </p:cNvPr>
          <p:cNvSpPr txBox="1"/>
          <p:nvPr/>
        </p:nvSpPr>
        <p:spPr>
          <a:xfrm>
            <a:off x="409575" y="579553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Simplify by combining like terms.</a:t>
            </a:r>
          </a:p>
          <a:p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(6x</a:t>
            </a:r>
            <a:r>
              <a:rPr lang="en-US" sz="3600" baseline="30000" dirty="0">
                <a:latin typeface="Comic Sans MS" panose="030F0702030302020204" pitchFamily="66" charset="0"/>
              </a:rPr>
              <a:t>2 </a:t>
            </a:r>
            <a:r>
              <a:rPr lang="en-US" sz="3600" dirty="0">
                <a:latin typeface="Comic Sans MS" panose="030F0702030302020204" pitchFamily="66" charset="0"/>
              </a:rPr>
              <a:t>+ 5x – 4) - (-5x</a:t>
            </a:r>
            <a:r>
              <a:rPr lang="en-US" sz="3600" baseline="30000" dirty="0">
                <a:latin typeface="Comic Sans MS" panose="030F0702030302020204" pitchFamily="66" charset="0"/>
              </a:rPr>
              <a:t>2</a:t>
            </a:r>
            <a:r>
              <a:rPr lang="en-US" sz="3600" dirty="0">
                <a:latin typeface="Comic Sans MS" panose="030F0702030302020204" pitchFamily="66" charset="0"/>
              </a:rPr>
              <a:t> + x + 7)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C1DFD82-C665-49F0-9E65-3CBD42B9A0F1}"/>
              </a:ext>
            </a:extLst>
          </p:cNvPr>
          <p:cNvCxnSpPr/>
          <p:nvPr/>
        </p:nvCxnSpPr>
        <p:spPr>
          <a:xfrm>
            <a:off x="750570" y="3351431"/>
            <a:ext cx="4876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3770285-605A-4E9C-A654-ACDA8A2E1A06}"/>
              </a:ext>
            </a:extLst>
          </p:cNvPr>
          <p:cNvCxnSpPr/>
          <p:nvPr/>
        </p:nvCxnSpPr>
        <p:spPr>
          <a:xfrm>
            <a:off x="3773805" y="3351431"/>
            <a:ext cx="4876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58E62D7-E967-4040-AA1F-F7673A69ED5B}"/>
              </a:ext>
            </a:extLst>
          </p:cNvPr>
          <p:cNvCxnSpPr/>
          <p:nvPr/>
        </p:nvCxnSpPr>
        <p:spPr>
          <a:xfrm>
            <a:off x="1920240" y="3351431"/>
            <a:ext cx="48768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CCD745C-4D10-4709-9C67-5EF10E547877}"/>
              </a:ext>
            </a:extLst>
          </p:cNvPr>
          <p:cNvCxnSpPr/>
          <p:nvPr/>
        </p:nvCxnSpPr>
        <p:spPr>
          <a:xfrm>
            <a:off x="4766310" y="3351431"/>
            <a:ext cx="48768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6F76DF-33AA-4FC0-8CD8-9A439C3F360C}"/>
              </a:ext>
            </a:extLst>
          </p:cNvPr>
          <p:cNvCxnSpPr/>
          <p:nvPr/>
        </p:nvCxnSpPr>
        <p:spPr>
          <a:xfrm>
            <a:off x="2743200" y="3351431"/>
            <a:ext cx="48768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BDBE237-BD3B-4876-8534-354673F89BA7}"/>
              </a:ext>
            </a:extLst>
          </p:cNvPr>
          <p:cNvCxnSpPr/>
          <p:nvPr/>
        </p:nvCxnSpPr>
        <p:spPr>
          <a:xfrm>
            <a:off x="5535930" y="3351431"/>
            <a:ext cx="48768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B8B28A1-1C4B-4C61-A454-A4D149331E61}"/>
              </a:ext>
            </a:extLst>
          </p:cNvPr>
          <p:cNvSpPr txBox="1"/>
          <p:nvPr/>
        </p:nvSpPr>
        <p:spPr>
          <a:xfrm>
            <a:off x="628650" y="2705100"/>
            <a:ext cx="6134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6x</a:t>
            </a:r>
            <a:r>
              <a:rPr lang="en-US" sz="3600" baseline="30000" dirty="0">
                <a:latin typeface="Comic Sans MS" panose="030F0702030302020204" pitchFamily="66" charset="0"/>
              </a:rPr>
              <a:t>2</a:t>
            </a:r>
            <a:r>
              <a:rPr lang="en-US" sz="3600" dirty="0">
                <a:latin typeface="Comic Sans MS" panose="030F0702030302020204" pitchFamily="66" charset="0"/>
              </a:rPr>
              <a:t> + 5x – 4 + 5x</a:t>
            </a:r>
            <a:r>
              <a:rPr lang="en-US" sz="3600" baseline="30000" dirty="0">
                <a:latin typeface="Comic Sans MS" panose="030F0702030302020204" pitchFamily="66" charset="0"/>
              </a:rPr>
              <a:t>2</a:t>
            </a:r>
            <a:r>
              <a:rPr lang="en-US" sz="3600" dirty="0">
                <a:latin typeface="Comic Sans MS" panose="030F0702030302020204" pitchFamily="66" charset="0"/>
              </a:rPr>
              <a:t> – x - 7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439009-E912-4DD6-9711-14AB5F9ED97C}"/>
              </a:ext>
            </a:extLst>
          </p:cNvPr>
          <p:cNvSpPr txBox="1"/>
          <p:nvPr/>
        </p:nvSpPr>
        <p:spPr>
          <a:xfrm>
            <a:off x="607695" y="3877791"/>
            <a:ext cx="3459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11x</a:t>
            </a:r>
            <a:r>
              <a:rPr lang="en-US" sz="3600" baseline="30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 + 4x – 11 </a:t>
            </a:r>
          </a:p>
        </p:txBody>
      </p:sp>
    </p:spTree>
    <p:extLst>
      <p:ext uri="{BB962C8B-B14F-4D97-AF65-F5344CB8AC3E}">
        <p14:creationId xmlns:p14="http://schemas.microsoft.com/office/powerpoint/2010/main" val="378437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7F3E11-D6B5-4175-8CCE-F0B0DD8BDDAA}"/>
              </a:ext>
            </a:extLst>
          </p:cNvPr>
          <p:cNvSpPr txBox="1"/>
          <p:nvPr/>
        </p:nvSpPr>
        <p:spPr>
          <a:xfrm>
            <a:off x="2714625" y="1315838"/>
            <a:ext cx="1762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x + 2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63D566-60C9-4ABA-BE8B-76F8253C3819}"/>
              </a:ext>
            </a:extLst>
          </p:cNvPr>
          <p:cNvSpPr txBox="1"/>
          <p:nvPr/>
        </p:nvSpPr>
        <p:spPr>
          <a:xfrm>
            <a:off x="200025" y="76524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Find the area of the rectangle shown below.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293009-8AA6-4184-9EBA-C2F7D20275B6}"/>
              </a:ext>
            </a:extLst>
          </p:cNvPr>
          <p:cNvSpPr/>
          <p:nvPr/>
        </p:nvSpPr>
        <p:spPr>
          <a:xfrm>
            <a:off x="2352675" y="1912678"/>
            <a:ext cx="2219325" cy="120032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F59974-BE62-4876-8D69-933A28901C51}"/>
              </a:ext>
            </a:extLst>
          </p:cNvPr>
          <p:cNvSpPr txBox="1"/>
          <p:nvPr/>
        </p:nvSpPr>
        <p:spPr>
          <a:xfrm>
            <a:off x="4667250" y="2101327"/>
            <a:ext cx="1762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x + 1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52EA8F-42DE-46B4-9A1C-EBB3E03DE0C9}"/>
              </a:ext>
            </a:extLst>
          </p:cNvPr>
          <p:cNvSpPr txBox="1"/>
          <p:nvPr/>
        </p:nvSpPr>
        <p:spPr>
          <a:xfrm>
            <a:off x="495300" y="3525966"/>
            <a:ext cx="3981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(x + 2) (x + 1)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E1BC92-8DFF-47A9-B953-E632F4062794}"/>
              </a:ext>
            </a:extLst>
          </p:cNvPr>
          <p:cNvSpPr txBox="1"/>
          <p:nvPr/>
        </p:nvSpPr>
        <p:spPr>
          <a:xfrm>
            <a:off x="495300" y="4267169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x</a:t>
            </a:r>
            <a:r>
              <a:rPr lang="en-US" sz="3600" baseline="30000" dirty="0">
                <a:latin typeface="Comic Sans MS" panose="030F0702030302020204" pitchFamily="66" charset="0"/>
              </a:rPr>
              <a:t>2</a:t>
            </a:r>
            <a:r>
              <a:rPr lang="en-US" sz="3600" dirty="0">
                <a:latin typeface="Comic Sans MS" panose="030F0702030302020204" pitchFamily="66" charset="0"/>
              </a:rPr>
              <a:t> + x + 2x + 2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0C8639-045F-4EC4-BA0E-6F9BE613A622}"/>
              </a:ext>
            </a:extLst>
          </p:cNvPr>
          <p:cNvSpPr txBox="1"/>
          <p:nvPr/>
        </p:nvSpPr>
        <p:spPr>
          <a:xfrm>
            <a:off x="495300" y="5008372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x</a:t>
            </a:r>
            <a:r>
              <a:rPr lang="en-US" sz="3600" baseline="30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 + 3x + 2</a:t>
            </a:r>
          </a:p>
        </p:txBody>
      </p:sp>
    </p:spTree>
    <p:extLst>
      <p:ext uri="{BB962C8B-B14F-4D97-AF65-F5344CB8AC3E}">
        <p14:creationId xmlns:p14="http://schemas.microsoft.com/office/powerpoint/2010/main" val="327878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7F3E11-D6B5-4175-8CCE-F0B0DD8BDDAA}"/>
              </a:ext>
            </a:extLst>
          </p:cNvPr>
          <p:cNvSpPr txBox="1"/>
          <p:nvPr/>
        </p:nvSpPr>
        <p:spPr>
          <a:xfrm>
            <a:off x="2714625" y="1188171"/>
            <a:ext cx="1762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2x + 3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63D566-60C9-4ABA-BE8B-76F8253C3819}"/>
              </a:ext>
            </a:extLst>
          </p:cNvPr>
          <p:cNvSpPr txBox="1"/>
          <p:nvPr/>
        </p:nvSpPr>
        <p:spPr>
          <a:xfrm>
            <a:off x="123825" y="39545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Find the area of the rectangle shown below.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293009-8AA6-4184-9EBA-C2F7D20275B6}"/>
              </a:ext>
            </a:extLst>
          </p:cNvPr>
          <p:cNvSpPr/>
          <p:nvPr/>
        </p:nvSpPr>
        <p:spPr>
          <a:xfrm>
            <a:off x="2324101" y="1886634"/>
            <a:ext cx="2857500" cy="163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F59974-BE62-4876-8D69-933A28901C51}"/>
              </a:ext>
            </a:extLst>
          </p:cNvPr>
          <p:cNvSpPr txBox="1"/>
          <p:nvPr/>
        </p:nvSpPr>
        <p:spPr>
          <a:xfrm>
            <a:off x="5295900" y="2308133"/>
            <a:ext cx="1762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x + 2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5B8475-C096-489F-93E1-58EAA6360B9E}"/>
              </a:ext>
            </a:extLst>
          </p:cNvPr>
          <p:cNvSpPr txBox="1"/>
          <p:nvPr/>
        </p:nvSpPr>
        <p:spPr>
          <a:xfrm>
            <a:off x="409575" y="3825532"/>
            <a:ext cx="3981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(2x + 3) (x + 2)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0A413A-B2E8-4714-95B9-D773618FDD0A}"/>
              </a:ext>
            </a:extLst>
          </p:cNvPr>
          <p:cNvSpPr txBox="1"/>
          <p:nvPr/>
        </p:nvSpPr>
        <p:spPr>
          <a:xfrm>
            <a:off x="228600" y="4471863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2x</a:t>
            </a:r>
            <a:r>
              <a:rPr lang="en-US" sz="3600" baseline="30000" dirty="0">
                <a:latin typeface="Comic Sans MS" panose="030F0702030302020204" pitchFamily="66" charset="0"/>
              </a:rPr>
              <a:t>2</a:t>
            </a:r>
            <a:r>
              <a:rPr lang="en-US" sz="3600" dirty="0">
                <a:latin typeface="Comic Sans MS" panose="030F0702030302020204" pitchFamily="66" charset="0"/>
              </a:rPr>
              <a:t> + 4x + 3x + 6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9D0CF3-01ED-4B30-8E2B-B4E861B1803B}"/>
              </a:ext>
            </a:extLst>
          </p:cNvPr>
          <p:cNvSpPr txBox="1"/>
          <p:nvPr/>
        </p:nvSpPr>
        <p:spPr>
          <a:xfrm>
            <a:off x="542925" y="5118194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2x</a:t>
            </a:r>
            <a:r>
              <a:rPr lang="en-US" sz="3600" baseline="30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 + 7x + 6</a:t>
            </a:r>
          </a:p>
        </p:txBody>
      </p:sp>
    </p:spTree>
    <p:extLst>
      <p:ext uri="{BB962C8B-B14F-4D97-AF65-F5344CB8AC3E}">
        <p14:creationId xmlns:p14="http://schemas.microsoft.com/office/powerpoint/2010/main" val="237959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7F3E11-D6B5-4175-8CCE-F0B0DD8BDDAA}"/>
              </a:ext>
            </a:extLst>
          </p:cNvPr>
          <p:cNvSpPr txBox="1"/>
          <p:nvPr/>
        </p:nvSpPr>
        <p:spPr>
          <a:xfrm>
            <a:off x="5210175" y="1047980"/>
            <a:ext cx="1762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2x + 3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63D566-60C9-4ABA-BE8B-76F8253C3819}"/>
              </a:ext>
            </a:extLst>
          </p:cNvPr>
          <p:cNvSpPr txBox="1"/>
          <p:nvPr/>
        </p:nvSpPr>
        <p:spPr>
          <a:xfrm>
            <a:off x="238125" y="200517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Find the area of the shaded area in the figure below.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293009-8AA6-4184-9EBA-C2F7D20275B6}"/>
              </a:ext>
            </a:extLst>
          </p:cNvPr>
          <p:cNvSpPr/>
          <p:nvPr/>
        </p:nvSpPr>
        <p:spPr>
          <a:xfrm>
            <a:off x="4662487" y="1703912"/>
            <a:ext cx="2857500" cy="163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39A955-5B2A-417C-A864-DF48250354C2}"/>
              </a:ext>
            </a:extLst>
          </p:cNvPr>
          <p:cNvSpPr/>
          <p:nvPr/>
        </p:nvSpPr>
        <p:spPr>
          <a:xfrm>
            <a:off x="4997551" y="1994147"/>
            <a:ext cx="2187371" cy="10578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F59974-BE62-4876-8D69-933A28901C51}"/>
              </a:ext>
            </a:extLst>
          </p:cNvPr>
          <p:cNvSpPr txBox="1"/>
          <p:nvPr/>
        </p:nvSpPr>
        <p:spPr>
          <a:xfrm>
            <a:off x="6252087" y="2337034"/>
            <a:ext cx="962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x + 1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7F1FAF-5E9A-41E1-94BA-659835BDF367}"/>
              </a:ext>
            </a:extLst>
          </p:cNvPr>
          <p:cNvSpPr txBox="1"/>
          <p:nvPr/>
        </p:nvSpPr>
        <p:spPr>
          <a:xfrm>
            <a:off x="5590329" y="1938596"/>
            <a:ext cx="1762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x + 3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A163A8-70E3-4932-B742-1548404A3FA3}"/>
              </a:ext>
            </a:extLst>
          </p:cNvPr>
          <p:cNvSpPr txBox="1"/>
          <p:nvPr/>
        </p:nvSpPr>
        <p:spPr>
          <a:xfrm>
            <a:off x="7542723" y="2167366"/>
            <a:ext cx="1308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x + 2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1463EF-1612-4165-AA6D-826BE61C125A}"/>
              </a:ext>
            </a:extLst>
          </p:cNvPr>
          <p:cNvSpPr txBox="1"/>
          <p:nvPr/>
        </p:nvSpPr>
        <p:spPr>
          <a:xfrm>
            <a:off x="407116" y="3485142"/>
            <a:ext cx="7439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(2x + 3) (x + 2) – (x + 3) (x + 2)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E9CD63-2C1B-4049-86AE-27B5B27FD4C9}"/>
              </a:ext>
            </a:extLst>
          </p:cNvPr>
          <p:cNvSpPr txBox="1"/>
          <p:nvPr/>
        </p:nvSpPr>
        <p:spPr>
          <a:xfrm>
            <a:off x="522644" y="4143137"/>
            <a:ext cx="7207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B0F0"/>
                </a:solidFill>
                <a:latin typeface="Comic Sans MS" panose="030F0702030302020204" pitchFamily="66" charset="0"/>
              </a:rPr>
              <a:t>(2x</a:t>
            </a:r>
            <a:r>
              <a:rPr lang="en-US" sz="3600" baseline="30000" dirty="0">
                <a:solidFill>
                  <a:srgbClr val="00B0F0"/>
                </a:solidFill>
                <a:latin typeface="Comic Sans MS" panose="030F0702030302020204" pitchFamily="66" charset="0"/>
              </a:rPr>
              <a:t>2</a:t>
            </a:r>
            <a:r>
              <a:rPr lang="en-US" sz="3600" dirty="0">
                <a:solidFill>
                  <a:srgbClr val="00B0F0"/>
                </a:solidFill>
                <a:latin typeface="Comic Sans MS" panose="030F0702030302020204" pitchFamily="66" charset="0"/>
              </a:rPr>
              <a:t> + 7x + 6) - (x</a:t>
            </a:r>
            <a:r>
              <a:rPr lang="en-US" sz="3600" baseline="30000" dirty="0">
                <a:solidFill>
                  <a:srgbClr val="00B0F0"/>
                </a:solidFill>
                <a:latin typeface="Comic Sans MS" panose="030F0702030302020204" pitchFamily="66" charset="0"/>
              </a:rPr>
              <a:t>2</a:t>
            </a:r>
            <a:r>
              <a:rPr lang="en-US" sz="3600" dirty="0">
                <a:solidFill>
                  <a:srgbClr val="00B0F0"/>
                </a:solidFill>
                <a:latin typeface="Comic Sans MS" panose="030F0702030302020204" pitchFamily="66" charset="0"/>
              </a:rPr>
              <a:t> + 3x + 2)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21AA7A-B5A6-4CBA-B73C-7B9C4D1E00AA}"/>
              </a:ext>
            </a:extLst>
          </p:cNvPr>
          <p:cNvSpPr txBox="1"/>
          <p:nvPr/>
        </p:nvSpPr>
        <p:spPr>
          <a:xfrm>
            <a:off x="885825" y="4830922"/>
            <a:ext cx="6086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2x</a:t>
            </a:r>
            <a:r>
              <a:rPr lang="en-US" sz="3600" baseline="30000" dirty="0">
                <a:latin typeface="Comic Sans MS" panose="030F0702030302020204" pitchFamily="66" charset="0"/>
              </a:rPr>
              <a:t>2</a:t>
            </a:r>
            <a:r>
              <a:rPr lang="en-US" sz="3600" dirty="0">
                <a:latin typeface="Comic Sans MS" panose="030F0702030302020204" pitchFamily="66" charset="0"/>
              </a:rPr>
              <a:t> + 7x + 6 – x</a:t>
            </a:r>
            <a:r>
              <a:rPr lang="en-US" sz="3600" baseline="30000" dirty="0">
                <a:latin typeface="Comic Sans MS" panose="030F0702030302020204" pitchFamily="66" charset="0"/>
              </a:rPr>
              <a:t>2</a:t>
            </a:r>
            <a:r>
              <a:rPr lang="en-US" sz="3600" dirty="0">
                <a:latin typeface="Comic Sans MS" panose="030F0702030302020204" pitchFamily="66" charset="0"/>
              </a:rPr>
              <a:t> – 3x - 2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E38FACB-0FE3-4E52-93B8-A42CF1D2CB65}"/>
              </a:ext>
            </a:extLst>
          </p:cNvPr>
          <p:cNvCxnSpPr/>
          <p:nvPr/>
        </p:nvCxnSpPr>
        <p:spPr>
          <a:xfrm>
            <a:off x="979170" y="5398414"/>
            <a:ext cx="4876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40CB660-9A05-4F1E-B0B0-E42FAA5CC1C5}"/>
              </a:ext>
            </a:extLst>
          </p:cNvPr>
          <p:cNvCxnSpPr/>
          <p:nvPr/>
        </p:nvCxnSpPr>
        <p:spPr>
          <a:xfrm>
            <a:off x="3760470" y="5398414"/>
            <a:ext cx="4876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EE2F1CE-917F-4714-9A79-9CD9E3CCDF97}"/>
              </a:ext>
            </a:extLst>
          </p:cNvPr>
          <p:cNvCxnSpPr/>
          <p:nvPr/>
        </p:nvCxnSpPr>
        <p:spPr>
          <a:xfrm>
            <a:off x="2167890" y="5400647"/>
            <a:ext cx="48768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9E3D9F2-CA29-40B3-8182-744DFE25D111}"/>
              </a:ext>
            </a:extLst>
          </p:cNvPr>
          <p:cNvCxnSpPr/>
          <p:nvPr/>
        </p:nvCxnSpPr>
        <p:spPr>
          <a:xfrm>
            <a:off x="4911090" y="5410172"/>
            <a:ext cx="48768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1D625A5-8757-4D64-BD34-3F89FAB0D62D}"/>
              </a:ext>
            </a:extLst>
          </p:cNvPr>
          <p:cNvCxnSpPr>
            <a:cxnSpLocks/>
          </p:cNvCxnSpPr>
          <p:nvPr/>
        </p:nvCxnSpPr>
        <p:spPr>
          <a:xfrm>
            <a:off x="2962275" y="5398414"/>
            <a:ext cx="66675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543E62D-A27C-47D5-B0D4-763F0D10A09C}"/>
              </a:ext>
            </a:extLst>
          </p:cNvPr>
          <p:cNvCxnSpPr/>
          <p:nvPr/>
        </p:nvCxnSpPr>
        <p:spPr>
          <a:xfrm>
            <a:off x="5695950" y="5410172"/>
            <a:ext cx="48768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80EDB553-71D2-41C0-B533-92D89162833D}"/>
              </a:ext>
            </a:extLst>
          </p:cNvPr>
          <p:cNvSpPr txBox="1"/>
          <p:nvPr/>
        </p:nvSpPr>
        <p:spPr>
          <a:xfrm>
            <a:off x="1223010" y="549805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x</a:t>
            </a:r>
            <a:r>
              <a:rPr lang="en-US" sz="3600" baseline="30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 + 4x + 4</a:t>
            </a:r>
          </a:p>
        </p:txBody>
      </p:sp>
    </p:spTree>
    <p:extLst>
      <p:ext uri="{BB962C8B-B14F-4D97-AF65-F5344CB8AC3E}">
        <p14:creationId xmlns:p14="http://schemas.microsoft.com/office/powerpoint/2010/main" val="403755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778FFE1-A171-4D05-99DB-B9F4E203B102}"/>
                  </a:ext>
                </a:extLst>
              </p:cNvPr>
              <p:cNvSpPr txBox="1"/>
              <p:nvPr/>
            </p:nvSpPr>
            <p:spPr>
              <a:xfrm>
                <a:off x="123824" y="218832"/>
                <a:ext cx="8896351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latin typeface="Comic Sans MS" panose="030F0702030302020204" pitchFamily="66" charset="0"/>
                  </a:rPr>
                  <a:t>Chuck is solving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r>
                  <a:rPr lang="en-US" sz="3600" dirty="0">
                    <a:latin typeface="Comic Sans MS" panose="030F0702030302020204" pitchFamily="66" charset="0"/>
                  </a:rPr>
                  <a:t> by completing the square.  What number should be added to both sides of the equation to complete the square?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778FFE1-A171-4D05-99DB-B9F4E203B1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24" y="218832"/>
                <a:ext cx="8896351" cy="2308324"/>
              </a:xfrm>
              <a:prstGeom prst="rect">
                <a:avLst/>
              </a:prstGeom>
              <a:blipFill>
                <a:blip r:embed="rId2"/>
                <a:stretch>
                  <a:fillRect l="-2055" t="-3958" r="-2534" b="-8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7B5128E1-DF34-4845-94D0-4423AE3D9F0C}"/>
              </a:ext>
            </a:extLst>
          </p:cNvPr>
          <p:cNvSpPr txBox="1"/>
          <p:nvPr/>
        </p:nvSpPr>
        <p:spPr>
          <a:xfrm>
            <a:off x="564124" y="2668358"/>
            <a:ext cx="6387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x</a:t>
            </a:r>
            <a:r>
              <a:rPr lang="en-US" sz="3600" baseline="30000" dirty="0">
                <a:latin typeface="Comic Sans MS" panose="030F0702030302020204" pitchFamily="66" charset="0"/>
              </a:rPr>
              <a:t>2</a:t>
            </a:r>
            <a:r>
              <a:rPr lang="en-US" sz="3600" dirty="0">
                <a:latin typeface="Comic Sans MS" panose="030F0702030302020204" pitchFamily="66" charset="0"/>
              </a:rPr>
              <a:t> + 4x + ____ = 7 + 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E1AB26-3B9B-49C2-885D-DAB6E5489055}"/>
              </a:ext>
            </a:extLst>
          </p:cNvPr>
          <p:cNvSpPr txBox="1"/>
          <p:nvPr/>
        </p:nvSpPr>
        <p:spPr>
          <a:xfrm>
            <a:off x="5454754" y="2558098"/>
            <a:ext cx="582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FD9134-8F48-4281-AFD8-8836E50893A6}"/>
              </a:ext>
            </a:extLst>
          </p:cNvPr>
          <p:cNvSpPr txBox="1"/>
          <p:nvPr/>
        </p:nvSpPr>
        <p:spPr>
          <a:xfrm>
            <a:off x="2914190" y="2558098"/>
            <a:ext cx="582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23028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9381F1-FBA0-44B7-8D02-61632405C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2913" y="1435510"/>
            <a:ext cx="4534802" cy="42167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396FB16-01F4-4B2F-BE8A-FF0ED0377380}"/>
              </a:ext>
            </a:extLst>
          </p:cNvPr>
          <p:cNvSpPr txBox="1"/>
          <p:nvPr/>
        </p:nvSpPr>
        <p:spPr>
          <a:xfrm>
            <a:off x="76199" y="74728"/>
            <a:ext cx="88106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A ball is thrown up in the air.  The graph shows its height, in feet, as a function of time in seconds.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7D5A3D-8CAB-4F8F-8092-8C20B705B82E}"/>
              </a:ext>
            </a:extLst>
          </p:cNvPr>
          <p:cNvSpPr txBox="1"/>
          <p:nvPr/>
        </p:nvSpPr>
        <p:spPr>
          <a:xfrm>
            <a:off x="76199" y="1997839"/>
            <a:ext cx="36870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What is the average rate of change from 2 seconds to 3 seconds?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5683425-B892-4E68-8D23-0CD0B61D0612}"/>
              </a:ext>
            </a:extLst>
          </p:cNvPr>
          <p:cNvSpPr/>
          <p:nvPr/>
        </p:nvSpPr>
        <p:spPr>
          <a:xfrm>
            <a:off x="6164826" y="2339824"/>
            <a:ext cx="98322" cy="1081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C14DA32-4A98-417C-ACC6-8FB5FFE0B360}"/>
              </a:ext>
            </a:extLst>
          </p:cNvPr>
          <p:cNvSpPr/>
          <p:nvPr/>
        </p:nvSpPr>
        <p:spPr>
          <a:xfrm>
            <a:off x="6661355" y="3760585"/>
            <a:ext cx="98322" cy="1081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4BEEDF-6F87-47E4-AEA6-3F93E42271D8}"/>
              </a:ext>
            </a:extLst>
          </p:cNvPr>
          <p:cNvSpPr txBox="1"/>
          <p:nvPr/>
        </p:nvSpPr>
        <p:spPr>
          <a:xfrm>
            <a:off x="6520314" y="1977114"/>
            <a:ext cx="1762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(2, 55)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4C3823-2A2F-44A7-937D-E538F97C2D0F}"/>
              </a:ext>
            </a:extLst>
          </p:cNvPr>
          <p:cNvSpPr txBox="1"/>
          <p:nvPr/>
        </p:nvSpPr>
        <p:spPr>
          <a:xfrm>
            <a:off x="6759677" y="3491496"/>
            <a:ext cx="1762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(3, 25)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E80F680-3772-4016-AFEE-10AD9445D4FC}"/>
                  </a:ext>
                </a:extLst>
              </p:cNvPr>
              <p:cNvSpPr txBox="1"/>
              <p:nvPr/>
            </p:nvSpPr>
            <p:spPr>
              <a:xfrm>
                <a:off x="147484" y="4904152"/>
                <a:ext cx="1602618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25 −55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3 −2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E80F680-3772-4016-AFEE-10AD9445D4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84" y="4904152"/>
                <a:ext cx="1602618" cy="9351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1E1D661-77CF-46AA-A1C2-5EE52425B1F4}"/>
                  </a:ext>
                </a:extLst>
              </p:cNvPr>
              <p:cNvSpPr txBox="1"/>
              <p:nvPr/>
            </p:nvSpPr>
            <p:spPr>
              <a:xfrm>
                <a:off x="1803174" y="4928479"/>
                <a:ext cx="1469954" cy="9575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200" dirty="0">
                    <a:solidFill>
                      <a:srgbClr val="C00000"/>
                    </a:solidFill>
                  </a:rPr>
                  <a:t> </a:t>
                </a:r>
                <a:r>
                  <a:rPr lang="en-US" sz="4400" dirty="0">
                    <a:solidFill>
                      <a:srgbClr val="C0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−30</m:t>
                        </m:r>
                      </m:num>
                      <m:den>
                        <m:r>
                          <a:rPr lang="en-US" sz="4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US" sz="4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1E1D661-77CF-46AA-A1C2-5EE52425B1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3174" y="4928479"/>
                <a:ext cx="1469954" cy="957506"/>
              </a:xfrm>
              <a:prstGeom prst="rect">
                <a:avLst/>
              </a:prstGeom>
              <a:blipFill>
                <a:blip r:embed="rId4"/>
                <a:stretch>
                  <a:fillRect l="-15768" t="-4430" b="-183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D4B755F6-BB84-4BEB-B733-C87FC56510EB}"/>
              </a:ext>
            </a:extLst>
          </p:cNvPr>
          <p:cNvSpPr txBox="1"/>
          <p:nvPr/>
        </p:nvSpPr>
        <p:spPr>
          <a:xfrm>
            <a:off x="3371850" y="5396208"/>
            <a:ext cx="491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-30 feet per second </a:t>
            </a:r>
          </a:p>
        </p:txBody>
      </p:sp>
    </p:spTree>
    <p:extLst>
      <p:ext uri="{BB962C8B-B14F-4D97-AF65-F5344CB8AC3E}">
        <p14:creationId xmlns:p14="http://schemas.microsoft.com/office/powerpoint/2010/main" val="168856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D28F0D-5630-44B5-B70D-5EE3371335DB}"/>
              </a:ext>
            </a:extLst>
          </p:cNvPr>
          <p:cNvSpPr txBox="1"/>
          <p:nvPr/>
        </p:nvSpPr>
        <p:spPr>
          <a:xfrm>
            <a:off x="152400" y="217603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Suppose f(x) = 4x</a:t>
            </a:r>
            <a:r>
              <a:rPr lang="en-US" sz="3600" baseline="30000" dirty="0">
                <a:latin typeface="Comic Sans MS" panose="030F0702030302020204" pitchFamily="66" charset="0"/>
              </a:rPr>
              <a:t>2 </a:t>
            </a:r>
            <a:r>
              <a:rPr lang="en-US" sz="3600" dirty="0">
                <a:latin typeface="Comic Sans MS" panose="030F0702030302020204" pitchFamily="66" charset="0"/>
              </a:rPr>
              <a:t>- 6x – 9.  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Find f(3).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128B61-840D-4D34-B6F7-AC75F31E3D81}"/>
              </a:ext>
            </a:extLst>
          </p:cNvPr>
          <p:cNvSpPr txBox="1"/>
          <p:nvPr/>
        </p:nvSpPr>
        <p:spPr>
          <a:xfrm>
            <a:off x="447675" y="1810186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4(</a:t>
            </a:r>
            <a:r>
              <a:rPr lang="en-U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3</a:t>
            </a:r>
            <a:r>
              <a:rPr lang="en-US" sz="3600" dirty="0">
                <a:latin typeface="Comic Sans MS" panose="030F0702030302020204" pitchFamily="66" charset="0"/>
              </a:rPr>
              <a:t>)</a:t>
            </a:r>
            <a:r>
              <a:rPr lang="en-US" sz="3600" baseline="30000" dirty="0">
                <a:latin typeface="Comic Sans MS" panose="030F0702030302020204" pitchFamily="66" charset="0"/>
              </a:rPr>
              <a:t>2</a:t>
            </a:r>
            <a:r>
              <a:rPr lang="en-US" sz="3600" dirty="0">
                <a:latin typeface="Comic Sans MS" panose="030F0702030302020204" pitchFamily="66" charset="0"/>
              </a:rPr>
              <a:t> – 6(</a:t>
            </a:r>
            <a:r>
              <a:rPr lang="en-U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3</a:t>
            </a:r>
            <a:r>
              <a:rPr lang="en-US" sz="3600" dirty="0">
                <a:latin typeface="Comic Sans MS" panose="030F0702030302020204" pitchFamily="66" charset="0"/>
              </a:rPr>
              <a:t>) - 9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F12F87-D1EB-4B3E-9DB7-5E5F8FFC2532}"/>
              </a:ext>
            </a:extLst>
          </p:cNvPr>
          <p:cNvSpPr txBox="1"/>
          <p:nvPr/>
        </p:nvSpPr>
        <p:spPr>
          <a:xfrm>
            <a:off x="447675" y="2525605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4(</a:t>
            </a:r>
            <a:r>
              <a:rPr lang="en-U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9</a:t>
            </a:r>
            <a:r>
              <a:rPr lang="en-US" sz="3600" dirty="0">
                <a:latin typeface="Comic Sans MS" panose="030F0702030302020204" pitchFamily="66" charset="0"/>
              </a:rPr>
              <a:t>) – </a:t>
            </a:r>
            <a:r>
              <a:rPr lang="en-U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18</a:t>
            </a:r>
            <a:r>
              <a:rPr lang="en-US" sz="3600" dirty="0">
                <a:latin typeface="Comic Sans MS" panose="030F0702030302020204" pitchFamily="66" charset="0"/>
              </a:rPr>
              <a:t> - 9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E2F348-3C78-4FF9-AFCB-F26764AB01EC}"/>
              </a:ext>
            </a:extLst>
          </p:cNvPr>
          <p:cNvSpPr txBox="1"/>
          <p:nvPr/>
        </p:nvSpPr>
        <p:spPr>
          <a:xfrm>
            <a:off x="447675" y="3362899"/>
            <a:ext cx="2771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36 – 18 - 9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06BF06-C01B-43F5-B4DF-9048E7E1C0E0}"/>
              </a:ext>
            </a:extLst>
          </p:cNvPr>
          <p:cNvSpPr txBox="1"/>
          <p:nvPr/>
        </p:nvSpPr>
        <p:spPr>
          <a:xfrm>
            <a:off x="3048000" y="3362898"/>
            <a:ext cx="1762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= 9</a:t>
            </a:r>
          </a:p>
        </p:txBody>
      </p:sp>
    </p:spTree>
    <p:extLst>
      <p:ext uri="{BB962C8B-B14F-4D97-AF65-F5344CB8AC3E}">
        <p14:creationId xmlns:p14="http://schemas.microsoft.com/office/powerpoint/2010/main" val="280603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851</TotalTime>
  <Words>1149</Words>
  <Application>Microsoft Office PowerPoint</Application>
  <PresentationFormat>On-screen Show (4:3)</PresentationFormat>
  <Paragraphs>156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Cambria Math</vt:lpstr>
      <vt:lpstr>Comic Sans MS</vt:lpstr>
      <vt:lpstr>Gill Sans MT</vt:lpstr>
      <vt:lpstr>Gallery</vt:lpstr>
      <vt:lpstr>Quadratics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</dc:title>
  <dc:creator>Margaret E Fulkrod</dc:creator>
  <cp:lastModifiedBy>Emily Miller</cp:lastModifiedBy>
  <cp:revision>66</cp:revision>
  <dcterms:created xsi:type="dcterms:W3CDTF">2018-05-07T01:12:48Z</dcterms:created>
  <dcterms:modified xsi:type="dcterms:W3CDTF">2019-04-28T17:55:10Z</dcterms:modified>
</cp:coreProperties>
</file>