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261" r:id="rId2"/>
    <p:sldId id="267" r:id="rId3"/>
    <p:sldId id="268" r:id="rId4"/>
    <p:sldId id="266" r:id="rId5"/>
    <p:sldId id="264" r:id="rId6"/>
    <p:sldId id="270" r:id="rId7"/>
    <p:sldId id="262" r:id="rId8"/>
    <p:sldId id="263" r:id="rId9"/>
    <p:sldId id="269" r:id="rId10"/>
    <p:sldId id="265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Standard form.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Vertex form.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NO Desmos!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b="1" kern="1200" dirty="0"/>
            <a:t>Standard form. </a:t>
          </a:r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b="1" kern="1200" dirty="0"/>
            <a:t>Vertex form.</a:t>
          </a:r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b="1" kern="1200" dirty="0"/>
            <a:t>NO Desmos!</a:t>
          </a:r>
        </a:p>
      </dsp:txBody>
      <dsp:txXfrm>
        <a:off x="7041543" y="2695306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2/6/2020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3E407A1-55F3-4AE3-8A54-9D53FED528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The Unfair Math Game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857920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587704-A05C-46ED-B2B4-C604B3AD798C}"/>
                  </a:ext>
                </a:extLst>
              </p:cNvPr>
              <p:cNvSpPr txBox="1"/>
              <p:nvPr/>
            </p:nvSpPr>
            <p:spPr>
              <a:xfrm>
                <a:off x="3514987" y="501367"/>
                <a:ext cx="713307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volini" panose="03000502040302020204" pitchFamily="66" charset="0"/>
                    <a:cs typeface="Cavolini" panose="03000502040302020204" pitchFamily="66" charset="0"/>
                  </a:rPr>
                  <a:t>Write an equation in vertex form…</a:t>
                </a:r>
              </a:p>
              <a:p>
                <a:r>
                  <a:rPr lang="en-US" sz="2800" dirty="0">
                    <a:latin typeface="Cavolini" panose="03000502040302020204" pitchFamily="66" charset="0"/>
                    <a:cs typeface="Cavolini" panose="03000502040302020204" pitchFamily="66" charset="0"/>
                  </a:rPr>
                  <a:t>has a vertex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volini" panose="03000502040302020204" pitchFamily="66" charset="0"/>
                      </a:rPr>
                      <m:t>(9, 0)</m:t>
                    </m:r>
                  </m:oMath>
                </a14:m>
                <a:r>
                  <a:rPr lang="en-US" sz="2800" dirty="0">
                    <a:latin typeface="Cavolini" panose="03000502040302020204" pitchFamily="66" charset="0"/>
                    <a:cs typeface="Cavolini" panose="03000502040302020204" pitchFamily="66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587704-A05C-46ED-B2B4-C604B3AD7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987" y="501367"/>
                <a:ext cx="7133073" cy="954107"/>
              </a:xfrm>
              <a:prstGeom prst="rect">
                <a:avLst/>
              </a:prstGeom>
              <a:blipFill>
                <a:blip r:embed="rId2"/>
                <a:stretch>
                  <a:fillRect l="-1795" t="-6369" r="-1282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A6CBDC5-7872-41F2-BEF8-FC9E73E6B3F5}"/>
              </a:ext>
            </a:extLst>
          </p:cNvPr>
          <p:cNvSpPr txBox="1"/>
          <p:nvPr/>
        </p:nvSpPr>
        <p:spPr>
          <a:xfrm>
            <a:off x="411060" y="410844"/>
            <a:ext cx="48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9.</a:t>
            </a:r>
          </a:p>
        </p:txBody>
      </p:sp>
      <p:pic>
        <p:nvPicPr>
          <p:cNvPr id="9218" name="Picture 2" descr="Image result for quadratic fun">
            <a:extLst>
              <a:ext uri="{FF2B5EF4-FFF2-40B4-BE49-F238E27FC236}">
                <a16:creationId xmlns:a16="http://schemas.microsoft.com/office/drawing/2014/main" id="{2E702AA7-265E-468D-BCD4-1FE003875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41" y="2130772"/>
            <a:ext cx="5169934" cy="346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C8FDFA-651F-4BA5-9475-06F57C9F4FCE}"/>
                  </a:ext>
                </a:extLst>
              </p:cNvPr>
              <p:cNvSpPr txBox="1"/>
              <p:nvPr/>
            </p:nvSpPr>
            <p:spPr>
              <a:xfrm>
                <a:off x="7081523" y="1864289"/>
                <a:ext cx="3874499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volini" panose="03000502040302020204" pitchFamily="66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volini" panose="03000502040302020204" pitchFamily="66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volini" panose="03000502040302020204" pitchFamily="66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volini" panose="03000502040302020204" pitchFamily="66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volini" panose="03000502040302020204" pitchFamily="66" charset="0"/>
                                </a:rPr>
                                <m:t>𝟗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volini" panose="03000502040302020204" pitchFamily="66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C8FDFA-651F-4BA5-9475-06F57C9F4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523" y="1864289"/>
                <a:ext cx="3874499" cy="532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65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587704-A05C-46ED-B2B4-C604B3AD798C}"/>
              </a:ext>
            </a:extLst>
          </p:cNvPr>
          <p:cNvSpPr txBox="1"/>
          <p:nvPr/>
        </p:nvSpPr>
        <p:spPr>
          <a:xfrm>
            <a:off x="1249959" y="981403"/>
            <a:ext cx="1075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Identify the roots.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6CBDC5-7872-41F2-BEF8-FC9E73E6B3F5}"/>
              </a:ext>
            </a:extLst>
          </p:cNvPr>
          <p:cNvSpPr txBox="1"/>
          <p:nvPr/>
        </p:nvSpPr>
        <p:spPr>
          <a:xfrm>
            <a:off x="411060" y="410844"/>
            <a:ext cx="63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10.</a:t>
            </a:r>
          </a:p>
        </p:txBody>
      </p:sp>
      <p:pic>
        <p:nvPicPr>
          <p:cNvPr id="1026" name="Picture 2" descr="Image result for quadratic function roots examples">
            <a:extLst>
              <a:ext uri="{FF2B5EF4-FFF2-40B4-BE49-F238E27FC236}">
                <a16:creationId xmlns:a16="http://schemas.microsoft.com/office/drawing/2014/main" id="{B167D4A4-E70F-4241-A7AA-E40DECA21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348" y="595510"/>
            <a:ext cx="5578679" cy="55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quadratic word collage">
            <a:extLst>
              <a:ext uri="{FF2B5EF4-FFF2-40B4-BE49-F238E27FC236}">
                <a16:creationId xmlns:a16="http://schemas.microsoft.com/office/drawing/2014/main" id="{8035C46F-E472-4CC7-9FB8-E81C6EBDF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6" y="2706853"/>
            <a:ext cx="4974934" cy="316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040561-C460-49C9-88E5-6494AFADC449}"/>
                  </a:ext>
                </a:extLst>
              </p:cNvPr>
              <p:cNvSpPr txBox="1"/>
              <p:nvPr/>
            </p:nvSpPr>
            <p:spPr>
              <a:xfrm>
                <a:off x="782973" y="1720796"/>
                <a:ext cx="49749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No Roots/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volini" panose="03000502040302020204" pitchFamily="66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volini" panose="03000502040302020204" pitchFamily="66" charset="0"/>
                      </a:rPr>
                      <m:t>−</m:t>
                    </m:r>
                  </m:oMath>
                </a14:m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intercepts.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040561-C460-49C9-88E5-6494AFADC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73" y="1720796"/>
                <a:ext cx="4974934" cy="523220"/>
              </a:xfrm>
              <a:prstGeom prst="rect">
                <a:avLst/>
              </a:prstGeom>
              <a:blipFill>
                <a:blip r:embed="rId4"/>
                <a:stretch>
                  <a:fillRect l="-244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89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6CBDC5-7872-41F2-BEF8-FC9E73E6B3F5}"/>
              </a:ext>
            </a:extLst>
          </p:cNvPr>
          <p:cNvSpPr txBox="1"/>
          <p:nvPr/>
        </p:nvSpPr>
        <p:spPr>
          <a:xfrm>
            <a:off x="411060" y="410844"/>
            <a:ext cx="63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040561-C460-49C9-88E5-6494AFADC449}"/>
              </a:ext>
            </a:extLst>
          </p:cNvPr>
          <p:cNvSpPr txBox="1"/>
          <p:nvPr/>
        </p:nvSpPr>
        <p:spPr>
          <a:xfrm>
            <a:off x="3920456" y="1692515"/>
            <a:ext cx="497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10 fruit flies per day.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D306296-BB71-4D56-93FA-27805386D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698816"/>
              </p:ext>
            </p:extLst>
          </p:nvPr>
        </p:nvGraphicFramePr>
        <p:xfrm>
          <a:off x="3789027" y="2382342"/>
          <a:ext cx="4613945" cy="3255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4526">
                  <a:extLst>
                    <a:ext uri="{9D8B030D-6E8A-4147-A177-3AD203B41FA5}">
                      <a16:colId xmlns:a16="http://schemas.microsoft.com/office/drawing/2014/main" val="2895984621"/>
                    </a:ext>
                  </a:extLst>
                </a:gridCol>
                <a:gridCol w="2619419">
                  <a:extLst>
                    <a:ext uri="{9D8B030D-6E8A-4147-A177-3AD203B41FA5}">
                      <a16:colId xmlns:a16="http://schemas.microsoft.com/office/drawing/2014/main" val="3224136029"/>
                    </a:ext>
                  </a:extLst>
                </a:gridCol>
              </a:tblGrid>
              <a:tr h="645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(x)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days</a:t>
                      </a:r>
                      <a:endParaRPr lang="en-US" sz="32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(y)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Fruit Flies</a:t>
                      </a:r>
                      <a:endParaRPr lang="en-US" sz="32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3625919"/>
                  </a:ext>
                </a:extLst>
              </a:tr>
              <a:tr h="557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0</a:t>
                      </a:r>
                      <a:endParaRPr lang="en-US" sz="32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2</a:t>
                      </a:r>
                      <a:endParaRPr lang="en-US" sz="32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0284216"/>
                  </a:ext>
                </a:extLst>
              </a:tr>
              <a:tr h="557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2</a:t>
                      </a:r>
                      <a:endParaRPr lang="en-US" sz="32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12</a:t>
                      </a:r>
                      <a:endParaRPr lang="en-US" sz="32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6122847"/>
                  </a:ext>
                </a:extLst>
              </a:tr>
              <a:tr h="557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4</a:t>
                      </a:r>
                      <a:endParaRPr lang="en-US" sz="32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30</a:t>
                      </a:r>
                      <a:endParaRPr lang="en-US" sz="32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3599250"/>
                  </a:ext>
                </a:extLst>
              </a:tr>
              <a:tr h="557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8</a:t>
                      </a:r>
                      <a:endParaRPr lang="en-US" sz="320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72</a:t>
                      </a:r>
                      <a:endParaRPr lang="en-US" sz="32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673093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91C4F487-E41E-44D5-B946-1217FC5A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1747" y="571801"/>
            <a:ext cx="857354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What is the average rate of change from 2 days to 8 days?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587704-A05C-46ED-B2B4-C604B3AD798C}"/>
              </a:ext>
            </a:extLst>
          </p:cNvPr>
          <p:cNvSpPr txBox="1"/>
          <p:nvPr/>
        </p:nvSpPr>
        <p:spPr>
          <a:xfrm>
            <a:off x="2273416" y="780176"/>
            <a:ext cx="7944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What is the STANDARD FORM equation for a quadratic function?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6CBDC5-7872-41F2-BEF8-FC9E73E6B3F5}"/>
              </a:ext>
            </a:extLst>
          </p:cNvPr>
          <p:cNvSpPr txBox="1"/>
          <p:nvPr/>
        </p:nvSpPr>
        <p:spPr>
          <a:xfrm>
            <a:off x="411060" y="410844"/>
            <a:ext cx="48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</p:txBody>
      </p:sp>
      <p:pic>
        <p:nvPicPr>
          <p:cNvPr id="10242" name="Picture 2" descr="Image result for quadratic fun">
            <a:extLst>
              <a:ext uri="{FF2B5EF4-FFF2-40B4-BE49-F238E27FC236}">
                <a16:creationId xmlns:a16="http://schemas.microsoft.com/office/drawing/2014/main" id="{BF9ABF63-C07A-4709-86F1-6E220C145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8"/>
          <a:stretch/>
        </p:blipFill>
        <p:spPr bwMode="auto">
          <a:xfrm>
            <a:off x="3750927" y="2570831"/>
            <a:ext cx="4690145" cy="36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8A58A0-6536-4D8F-B5CF-82730BA464C7}"/>
                  </a:ext>
                </a:extLst>
              </p:cNvPr>
              <p:cNvSpPr txBox="1"/>
              <p:nvPr/>
            </p:nvSpPr>
            <p:spPr>
              <a:xfrm>
                <a:off x="4566573" y="1886074"/>
                <a:ext cx="3874499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𝑨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volini" panose="03000502040302020204" pitchFamily="66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volini" panose="03000502040302020204" pitchFamily="66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volini" panose="03000502040302020204" pitchFamily="66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𝑩𝒙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𝑪</m:t>
                      </m:r>
                    </m:oMath>
                  </m:oMathPara>
                </a14:m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8A58A0-6536-4D8F-B5CF-82730BA46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573" y="1886074"/>
                <a:ext cx="3874499" cy="532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36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587704-A05C-46ED-B2B4-C604B3AD798C}"/>
              </a:ext>
            </a:extLst>
          </p:cNvPr>
          <p:cNvSpPr txBox="1"/>
          <p:nvPr/>
        </p:nvSpPr>
        <p:spPr>
          <a:xfrm>
            <a:off x="2262231" y="595510"/>
            <a:ext cx="7667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What is the VERTEX FORM equation for a quadratic function?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6CBDC5-7872-41F2-BEF8-FC9E73E6B3F5}"/>
              </a:ext>
            </a:extLst>
          </p:cNvPr>
          <p:cNvSpPr txBox="1"/>
          <p:nvPr/>
        </p:nvSpPr>
        <p:spPr>
          <a:xfrm>
            <a:off x="411060" y="410844"/>
            <a:ext cx="48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</a:p>
        </p:txBody>
      </p:sp>
      <p:pic>
        <p:nvPicPr>
          <p:cNvPr id="5" name="Picture 2" descr="Image result for quadratic fun">
            <a:extLst>
              <a:ext uri="{FF2B5EF4-FFF2-40B4-BE49-F238E27FC236}">
                <a16:creationId xmlns:a16="http://schemas.microsoft.com/office/drawing/2014/main" id="{FA6B507F-316A-4A05-83D4-36A210374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52485" r="29599" b="7056"/>
          <a:stretch/>
        </p:blipFill>
        <p:spPr bwMode="auto">
          <a:xfrm>
            <a:off x="6660682" y="2574550"/>
            <a:ext cx="4446343" cy="362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A6BDA1-E2F3-4218-8163-692A9FF64842}"/>
                  </a:ext>
                </a:extLst>
              </p:cNvPr>
              <p:cNvSpPr txBox="1"/>
              <p:nvPr/>
            </p:nvSpPr>
            <p:spPr>
              <a:xfrm>
                <a:off x="4319072" y="1782239"/>
                <a:ext cx="3874499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𝒂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volini" panose="03000502040302020204" pitchFamily="66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volini" panose="03000502040302020204" pitchFamily="66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volini" panose="03000502040302020204" pitchFamily="66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volini" panose="03000502040302020204" pitchFamily="66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volini" panose="03000502040302020204" pitchFamily="66" charset="0"/>
                                </a:rPr>
                                <m:t>𝒉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volini" panose="03000502040302020204" pitchFamily="66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𝒌</m:t>
                      </m:r>
                    </m:oMath>
                  </m:oMathPara>
                </a14:m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A6BDA1-E2F3-4218-8163-692A9FF64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072" y="1782239"/>
                <a:ext cx="3874499" cy="532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48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587704-A05C-46ED-B2B4-C604B3AD798C}"/>
              </a:ext>
            </a:extLst>
          </p:cNvPr>
          <p:cNvSpPr txBox="1"/>
          <p:nvPr/>
        </p:nvSpPr>
        <p:spPr>
          <a:xfrm>
            <a:off x="3783435" y="383875"/>
            <a:ext cx="6207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Where are the roots?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6CBDC5-7872-41F2-BEF8-FC9E73E6B3F5}"/>
              </a:ext>
            </a:extLst>
          </p:cNvPr>
          <p:cNvSpPr txBox="1"/>
          <p:nvPr/>
        </p:nvSpPr>
        <p:spPr>
          <a:xfrm>
            <a:off x="411060" y="410844"/>
            <a:ext cx="48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BED074-0D09-49F4-BD0A-355F39FD4F35}"/>
              </a:ext>
            </a:extLst>
          </p:cNvPr>
          <p:cNvSpPr/>
          <p:nvPr/>
        </p:nvSpPr>
        <p:spPr>
          <a:xfrm>
            <a:off x="2197916" y="1118730"/>
            <a:ext cx="7793372" cy="5005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quadratic function roots examples">
            <a:extLst>
              <a:ext uri="{FF2B5EF4-FFF2-40B4-BE49-F238E27FC236}">
                <a16:creationId xmlns:a16="http://schemas.microsoft.com/office/drawing/2014/main" id="{BF891A92-9CEF-4ED0-A1F9-EFCAC59B2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151" y="1018062"/>
            <a:ext cx="7795033" cy="50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5C71F2-EAFD-4DA4-9865-6705C0437E98}"/>
                  </a:ext>
                </a:extLst>
              </p:cNvPr>
              <p:cNvSpPr txBox="1"/>
              <p:nvPr/>
            </p:nvSpPr>
            <p:spPr>
              <a:xfrm>
                <a:off x="3783435" y="3038465"/>
                <a:ext cx="144372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(−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5C71F2-EAFD-4DA4-9865-6705C0437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435" y="3038465"/>
                <a:ext cx="1443722" cy="532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C9D965-0601-4852-8187-5B7C3EA3C420}"/>
                  </a:ext>
                </a:extLst>
              </p:cNvPr>
              <p:cNvSpPr txBox="1"/>
              <p:nvPr/>
            </p:nvSpPr>
            <p:spPr>
              <a:xfrm>
                <a:off x="8356018" y="3038465"/>
                <a:ext cx="144372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C9D965-0601-4852-8187-5B7C3EA3C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018" y="3038465"/>
                <a:ext cx="1443722" cy="532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DB94A6EC-3147-48C8-A1BF-6080EF20242F}"/>
              </a:ext>
            </a:extLst>
          </p:cNvPr>
          <p:cNvSpPr/>
          <p:nvPr/>
        </p:nvSpPr>
        <p:spPr>
          <a:xfrm>
            <a:off x="7994708" y="3535004"/>
            <a:ext cx="178151" cy="19809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C78BCC5-6839-4C56-AFB1-4F63D61437EF}"/>
              </a:ext>
            </a:extLst>
          </p:cNvPr>
          <p:cNvSpPr/>
          <p:nvPr/>
        </p:nvSpPr>
        <p:spPr>
          <a:xfrm>
            <a:off x="5251492" y="3546264"/>
            <a:ext cx="178151" cy="19809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4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587704-A05C-46ED-B2B4-C604B3AD798C}"/>
                  </a:ext>
                </a:extLst>
              </p:cNvPr>
              <p:cNvSpPr txBox="1"/>
              <p:nvPr/>
            </p:nvSpPr>
            <p:spPr>
              <a:xfrm>
                <a:off x="654341" y="595510"/>
                <a:ext cx="1075468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−6)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n-US" sz="2800" dirty="0"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endParaRPr lang="en-US" sz="2800" dirty="0"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en-US" sz="2800" dirty="0">
                    <a:latin typeface="Cavolini" panose="03000502040302020204" pitchFamily="66" charset="0"/>
                    <a:cs typeface="Cavolini" panose="03000502040302020204" pitchFamily="66" charset="0"/>
                  </a:rPr>
                  <a:t>1. Where is the vertex?</a:t>
                </a:r>
              </a:p>
              <a:p>
                <a:endParaRPr lang="en-US" sz="2800" dirty="0"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pPr marL="342900" indent="-342900">
                  <a:buFontTx/>
                  <a:buAutoNum type="arabicPeriod" startAt="2"/>
                </a:pPr>
                <a:r>
                  <a:rPr lang="en-US" sz="2800" dirty="0">
                    <a:latin typeface="Cavolini" panose="03000502040302020204" pitchFamily="66" charset="0"/>
                    <a:cs typeface="Cavolini" panose="03000502040302020204" pitchFamily="66" charset="0"/>
                  </a:rPr>
                  <a:t> Name the axis of symmetry.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587704-A05C-46ED-B2B4-C604B3AD7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41" y="595510"/>
                <a:ext cx="10754686" cy="2246769"/>
              </a:xfrm>
              <a:prstGeom prst="rect">
                <a:avLst/>
              </a:prstGeom>
              <a:blipFill>
                <a:blip r:embed="rId2"/>
                <a:stretch>
                  <a:fillRect l="-1246" b="-7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A6CBDC5-7872-41F2-BEF8-FC9E73E6B3F5}"/>
              </a:ext>
            </a:extLst>
          </p:cNvPr>
          <p:cNvSpPr txBox="1"/>
          <p:nvPr/>
        </p:nvSpPr>
        <p:spPr>
          <a:xfrm>
            <a:off x="411060" y="410844"/>
            <a:ext cx="48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</a:t>
            </a:r>
          </a:p>
        </p:txBody>
      </p:sp>
      <p:pic>
        <p:nvPicPr>
          <p:cNvPr id="6148" name="Picture 4" descr="Image result for quadratic fun">
            <a:extLst>
              <a:ext uri="{FF2B5EF4-FFF2-40B4-BE49-F238E27FC236}">
                <a16:creationId xmlns:a16="http://schemas.microsoft.com/office/drawing/2014/main" id="{71773467-891A-4387-BA9B-2C1A67A37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7"/>
          <a:stretch/>
        </p:blipFill>
        <p:spPr bwMode="auto">
          <a:xfrm>
            <a:off x="7615342" y="1484850"/>
            <a:ext cx="3793686" cy="340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778D7E-F14B-40E5-AD69-5F8439D7B558}"/>
              </a:ext>
            </a:extLst>
          </p:cNvPr>
          <p:cNvSpPr txBox="1"/>
          <p:nvPr/>
        </p:nvSpPr>
        <p:spPr>
          <a:xfrm>
            <a:off x="7956726" y="4917409"/>
            <a:ext cx="311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St. Louis Arc, Missouri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9B5BEA-CA55-4EBB-8230-8FDC2085E0BE}"/>
                  </a:ext>
                </a:extLst>
              </p:cNvPr>
              <p:cNvSpPr txBox="1"/>
              <p:nvPr/>
            </p:nvSpPr>
            <p:spPr>
              <a:xfrm>
                <a:off x="1374979" y="1892924"/>
                <a:ext cx="565021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𝟔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𝟕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𝟔</m:t>
                      </m:r>
                    </m:oMath>
                  </m:oMathPara>
                </a14:m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9B5BEA-CA55-4EBB-8230-8FDC2085E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979" y="1892924"/>
                <a:ext cx="5650218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17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587704-A05C-46ED-B2B4-C604B3AD798C}"/>
                  </a:ext>
                </a:extLst>
              </p:cNvPr>
              <p:cNvSpPr txBox="1"/>
              <p:nvPr/>
            </p:nvSpPr>
            <p:spPr>
              <a:xfrm>
                <a:off x="1132513" y="472319"/>
                <a:ext cx="920272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volini" panose="03000502040302020204" pitchFamily="66" charset="0"/>
                    <a:cs typeface="Cavolini" panose="03000502040302020204" pitchFamily="66" charset="0"/>
                  </a:rPr>
                  <a:t>Write an equation in vertex form…</a:t>
                </a:r>
              </a:p>
              <a:p>
                <a:r>
                  <a:rPr lang="en-US" sz="2800" dirty="0">
                    <a:latin typeface="Cavolini" panose="03000502040302020204" pitchFamily="66" charset="0"/>
                    <a:cs typeface="Cavolini" panose="03000502040302020204" pitchFamily="66" charset="0"/>
                  </a:rPr>
                  <a:t>has a vertex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volini" panose="03000502040302020204" pitchFamily="66" charset="0"/>
                      </a:rPr>
                      <m:t>(−7, 4)</m:t>
                    </m:r>
                  </m:oMath>
                </a14:m>
                <a:r>
                  <a:rPr lang="en-US" sz="2800" dirty="0">
                    <a:latin typeface="Cavolini" panose="03000502040302020204" pitchFamily="66" charset="0"/>
                    <a:cs typeface="Cavolini" panose="03000502040302020204" pitchFamily="66" charset="0"/>
                  </a:rPr>
                  <a:t> and has been reflected.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587704-A05C-46ED-B2B4-C604B3AD7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513" y="472319"/>
                <a:ext cx="9202723" cy="954107"/>
              </a:xfrm>
              <a:prstGeom prst="rect">
                <a:avLst/>
              </a:prstGeom>
              <a:blipFill>
                <a:blip r:embed="rId2"/>
                <a:stretch>
                  <a:fillRect l="-1392" t="-6369" r="-1988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A6CBDC5-7872-41F2-BEF8-FC9E73E6B3F5}"/>
              </a:ext>
            </a:extLst>
          </p:cNvPr>
          <p:cNvSpPr txBox="1"/>
          <p:nvPr/>
        </p:nvSpPr>
        <p:spPr>
          <a:xfrm>
            <a:off x="411060" y="410844"/>
            <a:ext cx="48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</a:t>
            </a:r>
          </a:p>
        </p:txBody>
      </p:sp>
      <p:pic>
        <p:nvPicPr>
          <p:cNvPr id="8194" name="Picture 2" descr="Image result for quadratic fun">
            <a:extLst>
              <a:ext uri="{FF2B5EF4-FFF2-40B4-BE49-F238E27FC236}">
                <a16:creationId xmlns:a16="http://schemas.microsoft.com/office/drawing/2014/main" id="{5D98EA24-EDE6-483D-896C-250984D2D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45870"/>
            <a:ext cx="5536733" cy="323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49868B-1E3D-4BD1-B1FF-80F94613D467}"/>
                  </a:ext>
                </a:extLst>
              </p:cNvPr>
              <p:cNvSpPr txBox="1"/>
              <p:nvPr/>
            </p:nvSpPr>
            <p:spPr>
              <a:xfrm>
                <a:off x="4067845" y="1666422"/>
                <a:ext cx="5650218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=−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volini" panose="03000502040302020204" pitchFamily="66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volini" panose="03000502040302020204" pitchFamily="66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volini" panose="03000502040302020204" pitchFamily="66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volini" panose="03000502040302020204" pitchFamily="66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volini" panose="03000502040302020204" pitchFamily="66" charset="0"/>
                                </a:rPr>
                                <m:t>𝟕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volini" panose="03000502040302020204" pitchFamily="66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𝟒</m:t>
                      </m:r>
                    </m:oMath>
                  </m:oMathPara>
                </a14:m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49868B-1E3D-4BD1-B1FF-80F94613D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845" y="1666422"/>
                <a:ext cx="5650218" cy="532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3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587704-A05C-46ED-B2B4-C604B3AD798C}"/>
                  </a:ext>
                </a:extLst>
              </p:cNvPr>
              <p:cNvSpPr txBox="1"/>
              <p:nvPr/>
            </p:nvSpPr>
            <p:spPr>
              <a:xfrm>
                <a:off x="654341" y="595510"/>
                <a:ext cx="10754686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+13</m:t>
                      </m:r>
                    </m:oMath>
                  </m:oMathPara>
                </a14:m>
                <a:endParaRPr lang="en-US" sz="2800" dirty="0"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endParaRPr lang="en-US" sz="2800" dirty="0"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en-US" sz="2800" dirty="0">
                    <a:latin typeface="Cavolini" panose="03000502040302020204" pitchFamily="66" charset="0"/>
                    <a:cs typeface="Cavolini" panose="03000502040302020204" pitchFamily="66" charset="0"/>
                  </a:rPr>
                  <a:t>1. Where is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Cavolini" panose="03000502040302020204" pitchFamily="66" charset="0"/>
                    <a:cs typeface="Cavolini" panose="03000502040302020204" pitchFamily="66" charset="0"/>
                  </a:rPr>
                  <a:t>intercept?</a:t>
                </a:r>
              </a:p>
              <a:p>
                <a:endParaRPr lang="en-US" sz="2800" dirty="0"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pPr marL="342900" indent="-342900">
                  <a:buAutoNum type="arabicPeriod" startAt="2"/>
                </a:pPr>
                <a:r>
                  <a:rPr lang="en-US" sz="2800" dirty="0">
                    <a:latin typeface="Cavolini" panose="03000502040302020204" pitchFamily="66" charset="0"/>
                    <a:cs typeface="Cavolini" panose="03000502040302020204" pitchFamily="66" charset="0"/>
                  </a:rPr>
                  <a:t> Name the axis of symmetry.</a:t>
                </a:r>
              </a:p>
              <a:p>
                <a:pPr marL="342900" indent="-342900">
                  <a:buAutoNum type="arabicPeriod" startAt="2"/>
                </a:pPr>
                <a:endParaRPr lang="en-US" sz="2800" dirty="0"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pPr marL="342900" indent="-342900">
                  <a:buAutoNum type="arabicPeriod" startAt="2"/>
                </a:pPr>
                <a:r>
                  <a:rPr lang="en-US" sz="2800" dirty="0">
                    <a:latin typeface="Cavolini" panose="03000502040302020204" pitchFamily="66" charset="0"/>
                    <a:cs typeface="Cavolini" panose="03000502040302020204" pitchFamily="66" charset="0"/>
                  </a:rPr>
                  <a:t> Does the graph of open or has it been reflected?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587704-A05C-46ED-B2B4-C604B3AD7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41" y="595510"/>
                <a:ext cx="10754686" cy="3108543"/>
              </a:xfrm>
              <a:prstGeom prst="rect">
                <a:avLst/>
              </a:prstGeom>
              <a:blipFill>
                <a:blip r:embed="rId2"/>
                <a:stretch>
                  <a:fillRect l="-1246" b="-5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A6CBDC5-7872-41F2-BEF8-FC9E73E6B3F5}"/>
              </a:ext>
            </a:extLst>
          </p:cNvPr>
          <p:cNvSpPr txBox="1"/>
          <p:nvPr/>
        </p:nvSpPr>
        <p:spPr>
          <a:xfrm>
            <a:off x="411060" y="410844"/>
            <a:ext cx="48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</a:t>
            </a:r>
          </a:p>
        </p:txBody>
      </p:sp>
      <p:pic>
        <p:nvPicPr>
          <p:cNvPr id="2050" name="Picture 2" descr="Image result for quadratic fun">
            <a:extLst>
              <a:ext uri="{FF2B5EF4-FFF2-40B4-BE49-F238E27FC236}">
                <a16:creationId xmlns:a16="http://schemas.microsoft.com/office/drawing/2014/main" id="{CF925A55-C47D-4917-BAB7-96161E711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t="2249" r="28584" b="13438"/>
          <a:stretch/>
        </p:blipFill>
        <p:spPr bwMode="auto">
          <a:xfrm>
            <a:off x="8148507" y="595510"/>
            <a:ext cx="3389152" cy="227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687596-7636-4613-9DA2-E84B8A9258E7}"/>
                  </a:ext>
                </a:extLst>
              </p:cNvPr>
              <p:cNvSpPr txBox="1"/>
              <p:nvPr/>
            </p:nvSpPr>
            <p:spPr>
              <a:xfrm>
                <a:off x="1576315" y="1874075"/>
                <a:ext cx="565021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𝟏𝟑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Reflection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687596-7636-4613-9DA2-E84B8A925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315" y="1874075"/>
                <a:ext cx="5650218" cy="2246769"/>
              </a:xfrm>
              <a:prstGeom prst="rect">
                <a:avLst/>
              </a:prstGeom>
              <a:blipFill>
                <a:blip r:embed="rId4"/>
                <a:stretch>
                  <a:fillRect l="-2268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56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587704-A05C-46ED-B2B4-C604B3AD798C}"/>
                  </a:ext>
                </a:extLst>
              </p:cNvPr>
              <p:cNvSpPr txBox="1"/>
              <p:nvPr/>
            </p:nvSpPr>
            <p:spPr>
              <a:xfrm>
                <a:off x="654341" y="595510"/>
                <a:ext cx="10754686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+24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US" sz="2800" dirty="0"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endParaRPr lang="en-US" sz="2800" dirty="0"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en-US" sz="2800" dirty="0">
                    <a:latin typeface="Cavolini" panose="03000502040302020204" pitchFamily="66" charset="0"/>
                    <a:cs typeface="Cavolini" panose="03000502040302020204" pitchFamily="66" charset="0"/>
                  </a:rPr>
                  <a:t>1. Name the axis of symmetry.</a:t>
                </a:r>
              </a:p>
              <a:p>
                <a:pPr marL="342900" indent="-342900">
                  <a:buAutoNum type="arabicPeriod" startAt="2"/>
                </a:pPr>
                <a:endParaRPr lang="en-US" sz="2800" dirty="0"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pPr marL="342900" indent="-342900">
                  <a:buAutoNum type="arabicPeriod" startAt="2"/>
                </a:pPr>
                <a:r>
                  <a:rPr lang="en-US" sz="2800" dirty="0">
                    <a:latin typeface="Cavolini" panose="03000502040302020204" pitchFamily="66" charset="0"/>
                    <a:cs typeface="Cavolini" panose="03000502040302020204" pitchFamily="66" charset="0"/>
                  </a:rPr>
                  <a:t> Where is the vertex?</a:t>
                </a:r>
              </a:p>
              <a:p>
                <a:pPr marL="342900" indent="-342900">
                  <a:buAutoNum type="arabicPeriod" startAt="2"/>
                </a:pPr>
                <a:endParaRPr lang="en-US" sz="2800" dirty="0"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pPr marL="342900" indent="-342900">
                  <a:buAutoNum type="arabicPeriod" startAt="2"/>
                </a:pPr>
                <a:r>
                  <a:rPr lang="en-US" sz="2800" dirty="0">
                    <a:latin typeface="Cavolini" panose="03000502040302020204" pitchFamily="66" charset="0"/>
                    <a:cs typeface="Cavolini" panose="03000502040302020204" pitchFamily="66" charset="0"/>
                  </a:rPr>
                  <a:t>Is there a max or min?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587704-A05C-46ED-B2B4-C604B3AD7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41" y="595510"/>
                <a:ext cx="10754686" cy="3108543"/>
              </a:xfrm>
              <a:prstGeom prst="rect">
                <a:avLst/>
              </a:prstGeom>
              <a:blipFill>
                <a:blip r:embed="rId2"/>
                <a:stretch>
                  <a:fillRect l="-1246" b="-5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A6CBDC5-7872-41F2-BEF8-FC9E73E6B3F5}"/>
              </a:ext>
            </a:extLst>
          </p:cNvPr>
          <p:cNvSpPr txBox="1"/>
          <p:nvPr/>
        </p:nvSpPr>
        <p:spPr>
          <a:xfrm>
            <a:off x="411060" y="410844"/>
            <a:ext cx="48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4FA7BA-B801-464C-ADC1-7C869E8DBC74}"/>
                  </a:ext>
                </a:extLst>
              </p:cNvPr>
              <p:cNvSpPr txBox="1"/>
              <p:nvPr/>
            </p:nvSpPr>
            <p:spPr>
              <a:xfrm>
                <a:off x="1374979" y="1892924"/>
                <a:ext cx="565021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𝟒</m:t>
                      </m:r>
                    </m:oMath>
                  </m:oMathPara>
                </a14:m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endParaRPr lang="en-US" sz="2800" b="1" i="1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  <a:cs typeface="Cavolini" panose="0300050204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(−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, −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𝟑𝟖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Minimum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4FA7BA-B801-464C-ADC1-7C869E8DB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979" y="1892924"/>
                <a:ext cx="5650218" cy="2246769"/>
              </a:xfrm>
              <a:prstGeom prst="rect">
                <a:avLst/>
              </a:prstGeom>
              <a:blipFill>
                <a:blip r:embed="rId3"/>
                <a:stretch>
                  <a:fillRect l="-2268" b="-6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Image result for mcdonalds">
            <a:extLst>
              <a:ext uri="{FF2B5EF4-FFF2-40B4-BE49-F238E27FC236}">
                <a16:creationId xmlns:a16="http://schemas.microsoft.com/office/drawing/2014/main" id="{90153AD2-8713-4A2F-8B53-0335F1378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848" y="3016309"/>
            <a:ext cx="5897460" cy="33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9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587704-A05C-46ED-B2B4-C604B3AD798C}"/>
                  </a:ext>
                </a:extLst>
              </p:cNvPr>
              <p:cNvSpPr txBox="1"/>
              <p:nvPr/>
            </p:nvSpPr>
            <p:spPr>
              <a:xfrm>
                <a:off x="654341" y="595510"/>
                <a:ext cx="10754686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−18</m:t>
                      </m:r>
                    </m:oMath>
                  </m:oMathPara>
                </a14:m>
                <a:endParaRPr lang="en-US" sz="2800" dirty="0"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endParaRPr lang="en-US" sz="2800" dirty="0"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en-US" sz="2800" dirty="0">
                    <a:latin typeface="Cavolini" panose="03000502040302020204" pitchFamily="66" charset="0"/>
                    <a:cs typeface="Cavolini" panose="03000502040302020204" pitchFamily="66" charset="0"/>
                  </a:rPr>
                  <a:t>1. Where is the vertex?</a:t>
                </a:r>
              </a:p>
              <a:p>
                <a:endParaRPr lang="en-US" sz="2800" dirty="0"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pPr marL="342900" indent="-342900">
                  <a:buFontTx/>
                  <a:buAutoNum type="arabicPeriod" startAt="2"/>
                </a:pPr>
                <a:r>
                  <a:rPr lang="en-US" sz="2800" dirty="0">
                    <a:latin typeface="Cavolini" panose="03000502040302020204" pitchFamily="66" charset="0"/>
                    <a:cs typeface="Cavolini" panose="03000502040302020204" pitchFamily="66" charset="0"/>
                  </a:rPr>
                  <a:t> Name the axis of symmetry.</a:t>
                </a:r>
              </a:p>
              <a:p>
                <a:pPr marL="342900" indent="-342900">
                  <a:buFontTx/>
                  <a:buAutoNum type="arabicPeriod" startAt="2"/>
                </a:pPr>
                <a:endParaRPr lang="en-US" sz="2800" dirty="0"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pPr marL="342900" indent="-342900">
                  <a:buFontTx/>
                  <a:buAutoNum type="arabicPeriod" startAt="2"/>
                </a:pPr>
                <a:r>
                  <a:rPr lang="en-US" sz="2800" dirty="0">
                    <a:latin typeface="Cavolini" panose="03000502040302020204" pitchFamily="66" charset="0"/>
                    <a:cs typeface="Cavolini" panose="03000502040302020204" pitchFamily="66" charset="0"/>
                  </a:rPr>
                  <a:t>Is there a max or min?</a:t>
                </a:r>
              </a:p>
              <a:p>
                <a:endParaRPr lang="en-US" sz="2800" dirty="0"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587704-A05C-46ED-B2B4-C604B3AD7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41" y="595510"/>
                <a:ext cx="10754686" cy="3539430"/>
              </a:xfrm>
              <a:prstGeom prst="rect">
                <a:avLst/>
              </a:prstGeom>
              <a:blipFill>
                <a:blip r:embed="rId2"/>
                <a:stretch>
                  <a:fillRect l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A6CBDC5-7872-41F2-BEF8-FC9E73E6B3F5}"/>
              </a:ext>
            </a:extLst>
          </p:cNvPr>
          <p:cNvSpPr txBox="1"/>
          <p:nvPr/>
        </p:nvSpPr>
        <p:spPr>
          <a:xfrm>
            <a:off x="411060" y="410844"/>
            <a:ext cx="48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8.</a:t>
            </a:r>
          </a:p>
        </p:txBody>
      </p:sp>
      <p:pic>
        <p:nvPicPr>
          <p:cNvPr id="7170" name="Picture 2" descr="Image result for quadratic fun">
            <a:extLst>
              <a:ext uri="{FF2B5EF4-FFF2-40B4-BE49-F238E27FC236}">
                <a16:creationId xmlns:a16="http://schemas.microsoft.com/office/drawing/2014/main" id="{2800DEF1-8F7A-407C-8EE9-DC8078B86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71" y="1106527"/>
            <a:ext cx="3917780" cy="391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2700CB-8D4B-4EF2-AB70-015172537BC0}"/>
              </a:ext>
            </a:extLst>
          </p:cNvPr>
          <p:cNvSpPr txBox="1"/>
          <p:nvPr/>
        </p:nvSpPr>
        <p:spPr>
          <a:xfrm>
            <a:off x="8225174" y="5085189"/>
            <a:ext cx="311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Some Random Event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993CFF-8C83-42D9-B642-AEE936B285FA}"/>
                  </a:ext>
                </a:extLst>
              </p:cNvPr>
              <p:cNvSpPr txBox="1"/>
              <p:nvPr/>
            </p:nvSpPr>
            <p:spPr>
              <a:xfrm>
                <a:off x="1374979" y="1892924"/>
                <a:ext cx="565021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, −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𝟏𝟖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Cavolini" panose="03000502040302020204" pitchFamily="66" charset="0"/>
                        </a:rPr>
                        <m:t>𝟎</m:t>
                      </m:r>
                    </m:oMath>
                  </m:oMathPara>
                </a14:m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Maximum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993CFF-8C83-42D9-B642-AEE936B28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979" y="1892924"/>
                <a:ext cx="5650218" cy="2246769"/>
              </a:xfrm>
              <a:prstGeom prst="rect">
                <a:avLst/>
              </a:prstGeom>
              <a:blipFill>
                <a:blip r:embed="rId4"/>
                <a:stretch>
                  <a:fillRect l="-2268" b="-6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75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VE.pptx" id="{928531FE-40B6-4895-993A-83D26AA1E005}" vid="{C99C5ABD-1620-4AD2-A38C-62625556F3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 Color Block</Template>
  <TotalTime>0</TotalTime>
  <Words>346</Words>
  <Application>Microsoft Office PowerPoint</Application>
  <PresentationFormat>Widescreen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Cambria Math</vt:lpstr>
      <vt:lpstr>Cavolini</vt:lpstr>
      <vt:lpstr>Century Gothic</vt:lpstr>
      <vt:lpstr>Garamond</vt:lpstr>
      <vt:lpstr>SavonVTI</vt:lpstr>
      <vt:lpstr>The Unfair Math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2020-02-07T00:32:11Z</dcterms:created>
  <dcterms:modified xsi:type="dcterms:W3CDTF">2020-02-07T02:53:43Z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dduffy@microsoft.com</vt:lpwstr>
  </property>
  <property fmtid="{D5CDD505-2E9C-101B-9397-08002B2CF9AE}" pid="5" name="MSIP_Label_f42aa342-8706-4288-bd11-ebb85995028c_SetDate">
    <vt:lpwstr>2019-11-08T21:54:46.7713896Z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5d39b300-08da-4902-9840-60c80887c8d1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